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40">
          <p15:clr>
            <a:srgbClr val="A4A3A4"/>
          </p15:clr>
        </p15:guide>
      </p15:sldGuideLst>
    </p:ext>
    <p:ext uri="http://customooxmlschemas.google.com/">
      <go:slidesCustomData xmlns:go="http://customooxmlschemas.google.com/" r:id="rId35" roundtripDataSignature="AMtx7mhIKFyXJuc9fd7BKwQj+iURLah9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bg>
      <p:bgPr>
        <a:solidFill>
          <a:schemeClr val="lt1"/>
        </a:solidFill>
      </p:bgPr>
    </p:bg>
    <p:spTree>
      <p:nvGrpSpPr>
        <p:cNvPr id="27" name="Shape 27"/>
        <p:cNvGrpSpPr/>
        <p:nvPr/>
      </p:nvGrpSpPr>
      <p:grpSpPr>
        <a:xfrm>
          <a:off x="0" y="0"/>
          <a:ext cx="0" cy="0"/>
          <a:chOff x="0" y="0"/>
          <a:chExt cx="0" cy="0"/>
        </a:xfrm>
      </p:grpSpPr>
      <p:sp>
        <p:nvSpPr>
          <p:cNvPr id="28" name="Google Shape;28;p39"/>
          <p:cNvSpPr/>
          <p:nvPr>
            <p:ph idx="2" type="pic"/>
          </p:nvPr>
        </p:nvSpPr>
        <p:spPr>
          <a:xfrm>
            <a:off x="5622521" y="0"/>
            <a:ext cx="6569479" cy="6858000"/>
          </a:xfrm>
          <a:prstGeom prst="rect">
            <a:avLst/>
          </a:prstGeom>
          <a:solidFill>
            <a:srgbClr val="F2F2F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9" name="Shape 2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30" name="Shape 30"/>
        <p:cNvGrpSpPr/>
        <p:nvPr/>
      </p:nvGrpSpPr>
      <p:grpSpPr>
        <a:xfrm>
          <a:off x="0" y="0"/>
          <a:ext cx="0" cy="0"/>
          <a:chOff x="0" y="0"/>
          <a:chExt cx="0" cy="0"/>
        </a:xfrm>
      </p:grpSpPr>
      <p:sp>
        <p:nvSpPr>
          <p:cNvPr id="31" name="Google Shape;31;p41"/>
          <p:cNvSpPr/>
          <p:nvPr/>
        </p:nvSpPr>
        <p:spPr>
          <a:xfrm>
            <a:off x="0" y="5724052"/>
            <a:ext cx="7228116" cy="53005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2" name="Google Shape;32;p41"/>
          <p:cNvGrpSpPr/>
          <p:nvPr/>
        </p:nvGrpSpPr>
        <p:grpSpPr>
          <a:xfrm>
            <a:off x="738218" y="2580613"/>
            <a:ext cx="6123410" cy="3364399"/>
            <a:chOff x="-548507" y="477868"/>
            <a:chExt cx="11570449" cy="6357177"/>
          </a:xfrm>
        </p:grpSpPr>
        <p:sp>
          <p:nvSpPr>
            <p:cNvPr id="33" name="Google Shape;33;p41"/>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41"/>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41"/>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lnTo>
                    <a:pt x="7144" y="714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41"/>
            <p:cNvSpPr/>
            <p:nvPr/>
          </p:nvSpPr>
          <p:spPr>
            <a:xfrm>
              <a:off x="-548507" y="6164484"/>
              <a:ext cx="11570449"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41"/>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lnTo>
                    <a:pt x="1603418" y="0"/>
                  </a:ln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8" name="Google Shape;38;p41"/>
            <p:cNvGrpSpPr/>
            <p:nvPr/>
          </p:nvGrpSpPr>
          <p:grpSpPr>
            <a:xfrm>
              <a:off x="1606" y="6382978"/>
              <a:ext cx="413937" cy="115242"/>
              <a:chOff x="5955" y="6353672"/>
              <a:chExt cx="413937" cy="115242"/>
            </a:xfrm>
          </p:grpSpPr>
          <p:sp>
            <p:nvSpPr>
              <p:cNvPr id="39" name="Google Shape;39;p41"/>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41"/>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1" name="Google Shape;41;p41"/>
            <p:cNvGrpSpPr/>
            <p:nvPr/>
          </p:nvGrpSpPr>
          <p:grpSpPr>
            <a:xfrm>
              <a:off x="9855291" y="6381600"/>
              <a:ext cx="885989" cy="115242"/>
              <a:chOff x="5955" y="6353672"/>
              <a:chExt cx="413937" cy="115242"/>
            </a:xfrm>
          </p:grpSpPr>
          <p:sp>
            <p:nvSpPr>
              <p:cNvPr id="42" name="Google Shape;42;p41"/>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41"/>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4" name="Google Shape;44;p41"/>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 name="Google Shape;45;p41"/>
          <p:cNvSpPr/>
          <p:nvPr>
            <p:ph idx="2" type="pic"/>
          </p:nvPr>
        </p:nvSpPr>
        <p:spPr>
          <a:xfrm>
            <a:off x="1560919" y="2771971"/>
            <a:ext cx="4535081" cy="2723593"/>
          </a:xfrm>
          <a:prstGeom prst="rect">
            <a:avLst/>
          </a:prstGeom>
          <a:solidFill>
            <a:srgbClr val="F2F2F2"/>
          </a:solidFill>
          <a:ln>
            <a:noFill/>
          </a:ln>
        </p:spPr>
      </p:sp>
      <p:sp>
        <p:nvSpPr>
          <p:cNvPr id="46" name="Google Shape;46;p4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48" name="Shape 48"/>
        <p:cNvGrpSpPr/>
        <p:nvPr/>
      </p:nvGrpSpPr>
      <p:grpSpPr>
        <a:xfrm>
          <a:off x="0" y="0"/>
          <a:ext cx="0" cy="0"/>
          <a:chOff x="0" y="0"/>
          <a:chExt cx="0" cy="0"/>
        </a:xfrm>
      </p:grpSpPr>
      <p:sp>
        <p:nvSpPr>
          <p:cNvPr id="49" name="Google Shape;49;p43"/>
          <p:cNvSpPr/>
          <p:nvPr>
            <p:ph idx="2" type="pic"/>
          </p:nvPr>
        </p:nvSpPr>
        <p:spPr>
          <a:xfrm>
            <a:off x="8133805" y="1987826"/>
            <a:ext cx="3312000" cy="4870174"/>
          </a:xfrm>
          <a:prstGeom prst="rect">
            <a:avLst/>
          </a:prstGeom>
          <a:solidFill>
            <a:srgbClr val="F2F2F2"/>
          </a:solidFill>
          <a:ln>
            <a:noFill/>
          </a:ln>
        </p:spPr>
      </p:sp>
      <p:sp>
        <p:nvSpPr>
          <p:cNvPr id="50" name="Google Shape;50;p43"/>
          <p:cNvSpPr/>
          <p:nvPr/>
        </p:nvSpPr>
        <p:spPr>
          <a:xfrm>
            <a:off x="8133805" y="0"/>
            <a:ext cx="3312000" cy="18601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3"/>
          <p:cNvSpPr/>
          <p:nvPr>
            <p:ph idx="3" type="pic"/>
          </p:nvPr>
        </p:nvSpPr>
        <p:spPr>
          <a:xfrm>
            <a:off x="4650651" y="0"/>
            <a:ext cx="3312000" cy="4870174"/>
          </a:xfrm>
          <a:prstGeom prst="rect">
            <a:avLst/>
          </a:prstGeom>
          <a:solidFill>
            <a:srgbClr val="F2F2F2"/>
          </a:solidFill>
          <a:ln>
            <a:noFill/>
          </a:ln>
        </p:spPr>
      </p:sp>
      <p:sp>
        <p:nvSpPr>
          <p:cNvPr id="52" name="Google Shape;52;p43"/>
          <p:cNvSpPr/>
          <p:nvPr/>
        </p:nvSpPr>
        <p:spPr>
          <a:xfrm>
            <a:off x="4650651" y="4997807"/>
            <a:ext cx="3312000" cy="18601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3" name="Shape 5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54" name="Shape 54"/>
        <p:cNvGrpSpPr/>
        <p:nvPr/>
      </p:nvGrpSpPr>
      <p:grpSpPr>
        <a:xfrm>
          <a:off x="0" y="0"/>
          <a:ext cx="0" cy="0"/>
          <a:chOff x="0" y="0"/>
          <a:chExt cx="0" cy="0"/>
        </a:xfrm>
      </p:grpSpPr>
      <p:sp>
        <p:nvSpPr>
          <p:cNvPr id="55" name="Google Shape;55;p45"/>
          <p:cNvSpPr/>
          <p:nvPr/>
        </p:nvSpPr>
        <p:spPr>
          <a:xfrm>
            <a:off x="0" y="3254185"/>
            <a:ext cx="12192000" cy="129614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6" name="Google Shape;56;p45"/>
          <p:cNvGrpSpPr/>
          <p:nvPr/>
        </p:nvGrpSpPr>
        <p:grpSpPr>
          <a:xfrm>
            <a:off x="741800" y="1570966"/>
            <a:ext cx="2520000" cy="4680000"/>
            <a:chOff x="445712" y="1449040"/>
            <a:chExt cx="2520000" cy="4680000"/>
          </a:xfrm>
        </p:grpSpPr>
        <p:sp>
          <p:nvSpPr>
            <p:cNvPr id="57" name="Google Shape;57;p45"/>
            <p:cNvSpPr/>
            <p:nvPr/>
          </p:nvSpPr>
          <p:spPr>
            <a:xfrm>
              <a:off x="445712" y="1449040"/>
              <a:ext cx="2520000" cy="468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8" name="Google Shape;58;p45"/>
            <p:cNvSpPr/>
            <p:nvPr/>
          </p:nvSpPr>
          <p:spPr>
            <a:xfrm>
              <a:off x="1597700" y="1680321"/>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59" name="Google Shape;59;p45"/>
            <p:cNvGrpSpPr/>
            <p:nvPr/>
          </p:nvGrpSpPr>
          <p:grpSpPr>
            <a:xfrm>
              <a:off x="1549420" y="5712364"/>
              <a:ext cx="312583" cy="312583"/>
              <a:chOff x="1570727" y="5532687"/>
              <a:chExt cx="312583" cy="312583"/>
            </a:xfrm>
          </p:grpSpPr>
          <p:sp>
            <p:nvSpPr>
              <p:cNvPr id="60" name="Google Shape;60;p45"/>
              <p:cNvSpPr/>
              <p:nvPr/>
            </p:nvSpPr>
            <p:spPr>
              <a:xfrm>
                <a:off x="1570727" y="5532687"/>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61" name="Google Shape;61;p45"/>
              <p:cNvSpPr/>
              <p:nvPr/>
            </p:nvSpPr>
            <p:spPr>
              <a:xfrm>
                <a:off x="1655532" y="5616970"/>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sp>
        <p:nvSpPr>
          <p:cNvPr id="62" name="Google Shape;62;p45"/>
          <p:cNvSpPr/>
          <p:nvPr>
            <p:ph idx="2" type="pic"/>
          </p:nvPr>
        </p:nvSpPr>
        <p:spPr>
          <a:xfrm>
            <a:off x="921680" y="1930403"/>
            <a:ext cx="2160240" cy="3744416"/>
          </a:xfrm>
          <a:prstGeom prst="rect">
            <a:avLst/>
          </a:prstGeom>
          <a:solidFill>
            <a:srgbClr val="F2F2F2"/>
          </a:solidFill>
          <a:ln>
            <a:noFill/>
          </a:ln>
        </p:spPr>
      </p:sp>
      <p:sp>
        <p:nvSpPr>
          <p:cNvPr id="63" name="Google Shape;63;p4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64" name="Shape 6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65" name="Shape 65"/>
        <p:cNvGrpSpPr/>
        <p:nvPr/>
      </p:nvGrpSpPr>
      <p:grpSpPr>
        <a:xfrm>
          <a:off x="0" y="0"/>
          <a:ext cx="0" cy="0"/>
          <a:chOff x="0" y="0"/>
          <a:chExt cx="0" cy="0"/>
        </a:xfrm>
      </p:grpSpPr>
      <p:sp>
        <p:nvSpPr>
          <p:cNvPr id="66" name="Google Shape;66;p47"/>
          <p:cNvSpPr/>
          <p:nvPr>
            <p:ph idx="2" type="pic"/>
          </p:nvPr>
        </p:nvSpPr>
        <p:spPr>
          <a:xfrm>
            <a:off x="3779656" y="1838324"/>
            <a:ext cx="8412345" cy="4067177"/>
          </a:xfrm>
          <a:prstGeom prst="rect">
            <a:avLst/>
          </a:prstGeom>
          <a:solidFill>
            <a:srgbClr val="F2F2F2"/>
          </a:solidFill>
          <a:ln>
            <a:noFill/>
          </a:ln>
        </p:spPr>
      </p:sp>
      <p:sp>
        <p:nvSpPr>
          <p:cNvPr id="67" name="Google Shape;67;p47"/>
          <p:cNvSpPr/>
          <p:nvPr>
            <p:ph idx="3" type="pic"/>
          </p:nvPr>
        </p:nvSpPr>
        <p:spPr>
          <a:xfrm>
            <a:off x="0" y="1285875"/>
            <a:ext cx="4432248" cy="4067177"/>
          </a:xfrm>
          <a:prstGeom prst="rect">
            <a:avLst/>
          </a:prstGeom>
          <a:solidFill>
            <a:srgbClr val="F2F2F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68" name="Shape 6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69" name="Shape 69"/>
        <p:cNvGrpSpPr/>
        <p:nvPr/>
      </p:nvGrpSpPr>
      <p:grpSpPr>
        <a:xfrm>
          <a:off x="0" y="0"/>
          <a:ext cx="0" cy="0"/>
          <a:chOff x="0" y="0"/>
          <a:chExt cx="0" cy="0"/>
        </a:xfrm>
      </p:grpSpPr>
      <p:sp>
        <p:nvSpPr>
          <p:cNvPr id="70" name="Google Shape;70;p49"/>
          <p:cNvSpPr/>
          <p:nvPr>
            <p:ph idx="2" type="pic"/>
          </p:nvPr>
        </p:nvSpPr>
        <p:spPr>
          <a:xfrm>
            <a:off x="0" y="-1"/>
            <a:ext cx="12192000" cy="4580547"/>
          </a:xfrm>
          <a:prstGeom prst="rect">
            <a:avLst/>
          </a:prstGeom>
          <a:solidFill>
            <a:srgbClr val="F2F2F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71" name="Shape 7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51"/>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74" name="Shape 74"/>
        <p:cNvGrpSpPr/>
        <p:nvPr/>
      </p:nvGrpSpPr>
      <p:grpSpPr>
        <a:xfrm>
          <a:off x="0" y="0"/>
          <a:ext cx="0" cy="0"/>
          <a:chOff x="0" y="0"/>
          <a:chExt cx="0" cy="0"/>
        </a:xfrm>
      </p:grpSpPr>
      <p:sp>
        <p:nvSpPr>
          <p:cNvPr id="75" name="Google Shape;75;p52"/>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 name="Google Shape;76;p52"/>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7" name="Google Shape;77;p52"/>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8" name="Google Shape;78;p52"/>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79" name="Google Shape;79;p52"/>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80" name="Google Shape;80;p52"/>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81" name="Google Shape;81;p52"/>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82" name="Google Shape;82;p52"/>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6" name="Shape 16"/>
        <p:cNvGrpSpPr/>
        <p:nvPr/>
      </p:nvGrpSpPr>
      <p:grpSpPr>
        <a:xfrm>
          <a:off x="0" y="0"/>
          <a:ext cx="0" cy="0"/>
          <a:chOff x="0" y="0"/>
          <a:chExt cx="0" cy="0"/>
        </a:xfrm>
      </p:grpSpPr>
      <p:sp>
        <p:nvSpPr>
          <p:cNvPr id="17" name="Google Shape;17;p3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18" name="Shape 18"/>
        <p:cNvGrpSpPr/>
        <p:nvPr/>
      </p:nvGrpSpPr>
      <p:grpSpPr>
        <a:xfrm>
          <a:off x="0" y="0"/>
          <a:ext cx="0" cy="0"/>
          <a:chOff x="0" y="0"/>
          <a:chExt cx="0" cy="0"/>
        </a:xfrm>
      </p:grpSpPr>
      <p:sp>
        <p:nvSpPr>
          <p:cNvPr id="19" name="Google Shape;19;p3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0" name="Shape 2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1" name="Shape 21"/>
        <p:cNvGrpSpPr/>
        <p:nvPr/>
      </p:nvGrpSpPr>
      <p:grpSpPr>
        <a:xfrm>
          <a:off x="0" y="0"/>
          <a:ext cx="0" cy="0"/>
          <a:chOff x="0" y="0"/>
          <a:chExt cx="0" cy="0"/>
        </a:xfrm>
      </p:grpSpPr>
      <p:sp>
        <p:nvSpPr>
          <p:cNvPr id="22" name="Google Shape;22;p3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38"/>
          <p:cNvSpPr/>
          <p:nvPr>
            <p:ph idx="2" type="pic"/>
          </p:nvPr>
        </p:nvSpPr>
        <p:spPr>
          <a:xfrm>
            <a:off x="3650190" y="1769412"/>
            <a:ext cx="2124000" cy="2095028"/>
          </a:xfrm>
          <a:prstGeom prst="rect">
            <a:avLst/>
          </a:prstGeom>
          <a:solidFill>
            <a:srgbClr val="F2F2F2"/>
          </a:solidFill>
          <a:ln>
            <a:noFill/>
          </a:ln>
        </p:spPr>
      </p:sp>
      <p:sp>
        <p:nvSpPr>
          <p:cNvPr id="24" name="Google Shape;24;p38"/>
          <p:cNvSpPr/>
          <p:nvPr>
            <p:ph idx="3" type="pic"/>
          </p:nvPr>
        </p:nvSpPr>
        <p:spPr>
          <a:xfrm>
            <a:off x="6403397" y="1769412"/>
            <a:ext cx="2124000" cy="2095028"/>
          </a:xfrm>
          <a:prstGeom prst="rect">
            <a:avLst/>
          </a:prstGeom>
          <a:solidFill>
            <a:srgbClr val="F2F2F2"/>
          </a:solidFill>
          <a:ln>
            <a:noFill/>
          </a:ln>
        </p:spPr>
      </p:sp>
      <p:sp>
        <p:nvSpPr>
          <p:cNvPr id="25" name="Google Shape;25;p38"/>
          <p:cNvSpPr/>
          <p:nvPr>
            <p:ph idx="4" type="pic"/>
          </p:nvPr>
        </p:nvSpPr>
        <p:spPr>
          <a:xfrm>
            <a:off x="9156603" y="1769412"/>
            <a:ext cx="2124000" cy="2095028"/>
          </a:xfrm>
          <a:prstGeom prst="rect">
            <a:avLst/>
          </a:prstGeom>
          <a:solidFill>
            <a:srgbClr val="F2F2F2"/>
          </a:solidFill>
          <a:ln>
            <a:noFill/>
          </a:ln>
        </p:spPr>
      </p:sp>
      <p:sp>
        <p:nvSpPr>
          <p:cNvPr id="26" name="Google Shape;26;p38"/>
          <p:cNvSpPr/>
          <p:nvPr>
            <p:ph idx="5" type="pic"/>
          </p:nvPr>
        </p:nvSpPr>
        <p:spPr>
          <a:xfrm>
            <a:off x="896983" y="1769412"/>
            <a:ext cx="2124000" cy="2095028"/>
          </a:xfrm>
          <a:prstGeom prst="rect">
            <a:avLst/>
          </a:prstGeom>
          <a:solidFill>
            <a:srgbClr val="F2F2F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theme" Target="../theme/theme2.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a:hlinkClick r:id="rId3"/>
          </p:cNvPr>
          <p:cNvSpPr txBox="1"/>
          <p:nvPr/>
        </p:nvSpPr>
        <p:spPr>
          <a:xfrm>
            <a:off x="5962455" y="6367844"/>
            <a:ext cx="5740711" cy="2444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sng" cap="none" strike="noStrike">
                <a:solidFill>
                  <a:schemeClr val="lt1"/>
                </a:solidFill>
                <a:latin typeface="Calibri"/>
                <a:ea typeface="Calibri"/>
                <a:cs typeface="Calibri"/>
                <a:sym typeface="Calibri"/>
                <a:hlinkClick r:id="rId4">
                  <a:extLst>
                    <a:ext uri="{A12FA001-AC4F-418D-AE19-62706E023703}">
                      <ahyp:hlinkClr val="tx"/>
                    </a:ext>
                  </a:extLst>
                </a:hlinkClick>
              </a:rPr>
              <a:t>s-design.com</a:t>
            </a:r>
            <a:endParaRPr b="0" i="0" sz="1000" u="none" cap="none" strike="noStrike">
              <a:solidFill>
                <a:schemeClr val="lt1"/>
              </a:solidFill>
              <a:latin typeface="Calibri"/>
              <a:ea typeface="Calibri"/>
              <a:cs typeface="Calibri"/>
              <a:sym typeface="Calibri"/>
            </a:endParaRPr>
          </a:p>
        </p:txBody>
      </p:sp>
      <p:sp>
        <p:nvSpPr>
          <p:cNvPr id="91" name="Google Shape;91;p1"/>
          <p:cNvSpPr txBox="1"/>
          <p:nvPr/>
        </p:nvSpPr>
        <p:spPr>
          <a:xfrm>
            <a:off x="6020858" y="2861779"/>
            <a:ext cx="6171142" cy="91752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5400"/>
              <a:buFont typeface="Calibri"/>
              <a:buNone/>
            </a:pPr>
            <a:r>
              <a:rPr b="1" i="0" lang="en-US" sz="5400" u="none" cap="none" strike="noStrike">
                <a:solidFill>
                  <a:schemeClr val="lt1"/>
                </a:solidFill>
                <a:latin typeface="Calibri"/>
                <a:ea typeface="Calibri"/>
                <a:cs typeface="Calibri"/>
                <a:sym typeface="Calibri"/>
              </a:rPr>
              <a:t> Local File Inclusion</a:t>
            </a:r>
            <a:endParaRPr b="1" i="0" sz="5400" u="none" cap="none" strike="noStrike">
              <a:solidFill>
                <a:schemeClr val="lt1"/>
              </a:solidFill>
              <a:latin typeface="Calibri"/>
              <a:ea typeface="Calibri"/>
              <a:cs typeface="Calibri"/>
              <a:sym typeface="Calibri"/>
            </a:endParaRPr>
          </a:p>
        </p:txBody>
      </p:sp>
      <p:sp>
        <p:nvSpPr>
          <p:cNvPr id="92" name="Google Shape;92;p1"/>
          <p:cNvSpPr txBox="1"/>
          <p:nvPr/>
        </p:nvSpPr>
        <p:spPr>
          <a:xfrm>
            <a:off x="6096000" y="6116505"/>
            <a:ext cx="5741388" cy="37445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t/>
            </a:r>
            <a:endParaRPr b="0" i="0" sz="1867" u="none" cap="none" strike="noStrike">
              <a:solidFill>
                <a:schemeClr val="lt1"/>
              </a:solidFill>
              <a:latin typeface="Calibri"/>
              <a:ea typeface="Calibri"/>
              <a:cs typeface="Calibri"/>
              <a:sym typeface="Calibri"/>
            </a:endParaRPr>
          </a:p>
        </p:txBody>
      </p:sp>
      <p:sp>
        <p:nvSpPr>
          <p:cNvPr id="93" name="Google Shape;93;p1"/>
          <p:cNvSpPr txBox="1"/>
          <p:nvPr/>
        </p:nvSpPr>
        <p:spPr>
          <a:xfrm>
            <a:off x="8403553" y="4054730"/>
            <a:ext cx="2886700" cy="6411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GUIDE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MR. KARTHEEK CHANDA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txBox="1"/>
          <p:nvPr/>
        </p:nvSpPr>
        <p:spPr>
          <a:xfrm>
            <a:off x="458869" y="584015"/>
            <a:ext cx="151218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STEP- 5:</a:t>
            </a:r>
            <a:endParaRPr sz="1800">
              <a:solidFill>
                <a:schemeClr val="lt1"/>
              </a:solidFill>
              <a:latin typeface="Arial"/>
              <a:ea typeface="Arial"/>
              <a:cs typeface="Arial"/>
              <a:sym typeface="Arial"/>
            </a:endParaRPr>
          </a:p>
        </p:txBody>
      </p:sp>
      <p:pic>
        <p:nvPicPr>
          <p:cNvPr id="193" name="Google Shape;193;p10"/>
          <p:cNvPicPr preferRelativeResize="0"/>
          <p:nvPr/>
        </p:nvPicPr>
        <p:blipFill rotWithShape="1">
          <a:blip r:embed="rId3">
            <a:alphaModFix/>
          </a:blip>
          <a:srcRect b="0" l="0" r="0" t="0"/>
          <a:stretch/>
        </p:blipFill>
        <p:spPr>
          <a:xfrm>
            <a:off x="458869" y="1045925"/>
            <a:ext cx="7478167" cy="5575427"/>
          </a:xfrm>
          <a:prstGeom prst="rect">
            <a:avLst/>
          </a:prstGeom>
          <a:noFill/>
          <a:ln>
            <a:noFill/>
          </a:ln>
        </p:spPr>
      </p:pic>
      <p:sp>
        <p:nvSpPr>
          <p:cNvPr id="194" name="Google Shape;194;p10"/>
          <p:cNvSpPr/>
          <p:nvPr/>
        </p:nvSpPr>
        <p:spPr>
          <a:xfrm>
            <a:off x="458869" y="3145336"/>
            <a:ext cx="978407" cy="214833"/>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10"/>
          <p:cNvSpPr/>
          <p:nvPr/>
        </p:nvSpPr>
        <p:spPr>
          <a:xfrm>
            <a:off x="4423910" y="3426914"/>
            <a:ext cx="2369430" cy="214833"/>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nvSpPr>
        <p:spPr>
          <a:xfrm>
            <a:off x="425496" y="584015"/>
            <a:ext cx="1545553"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STEP- 6:</a:t>
            </a:r>
            <a:endParaRPr sz="1800">
              <a:solidFill>
                <a:schemeClr val="lt1"/>
              </a:solidFill>
              <a:latin typeface="Arial"/>
              <a:ea typeface="Arial"/>
              <a:cs typeface="Arial"/>
              <a:sym typeface="Arial"/>
            </a:endParaRPr>
          </a:p>
        </p:txBody>
      </p:sp>
      <p:pic>
        <p:nvPicPr>
          <p:cNvPr id="202" name="Google Shape;202;p11"/>
          <p:cNvPicPr preferRelativeResize="0"/>
          <p:nvPr/>
        </p:nvPicPr>
        <p:blipFill rotWithShape="1">
          <a:blip r:embed="rId3">
            <a:alphaModFix/>
          </a:blip>
          <a:srcRect b="0" l="0" r="0" t="0"/>
          <a:stretch/>
        </p:blipFill>
        <p:spPr>
          <a:xfrm>
            <a:off x="492241" y="1070953"/>
            <a:ext cx="7444797" cy="5491997"/>
          </a:xfrm>
          <a:prstGeom prst="rect">
            <a:avLst/>
          </a:prstGeom>
          <a:noFill/>
          <a:ln>
            <a:noFill/>
          </a:ln>
        </p:spPr>
      </p:pic>
      <p:sp>
        <p:nvSpPr>
          <p:cNvPr id="203" name="Google Shape;203;p11"/>
          <p:cNvSpPr/>
          <p:nvPr/>
        </p:nvSpPr>
        <p:spPr>
          <a:xfrm>
            <a:off x="503713" y="2494577"/>
            <a:ext cx="727932" cy="241949"/>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1"/>
          <p:cNvSpPr/>
          <p:nvPr/>
        </p:nvSpPr>
        <p:spPr>
          <a:xfrm>
            <a:off x="3898297" y="3036876"/>
            <a:ext cx="2064214" cy="283664"/>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11"/>
          <p:cNvSpPr/>
          <p:nvPr/>
        </p:nvSpPr>
        <p:spPr>
          <a:xfrm>
            <a:off x="503713" y="4738861"/>
            <a:ext cx="1920991" cy="241949"/>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nvSpPr>
        <p:spPr>
          <a:xfrm>
            <a:off x="777991" y="433839"/>
            <a:ext cx="9427664" cy="5125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FILE INCLUSION ON BWAPP  THROUGH BURP SUITE</a:t>
            </a:r>
            <a:endParaRPr sz="2800">
              <a:solidFill>
                <a:schemeClr val="lt1"/>
              </a:solidFill>
              <a:latin typeface="Arial"/>
              <a:ea typeface="Arial"/>
              <a:cs typeface="Arial"/>
              <a:sym typeface="Arial"/>
            </a:endParaRPr>
          </a:p>
        </p:txBody>
      </p:sp>
      <p:sp>
        <p:nvSpPr>
          <p:cNvPr id="212" name="Google Shape;212;p12"/>
          <p:cNvSpPr txBox="1"/>
          <p:nvPr/>
        </p:nvSpPr>
        <p:spPr>
          <a:xfrm>
            <a:off x="886451" y="1301519"/>
            <a:ext cx="10220256" cy="30614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BURP SUITE :</a:t>
            </a:r>
            <a:endParaRPr/>
          </a:p>
          <a:p>
            <a:pPr indent="0" lvl="0" marL="0" marR="0" rtl="0" algn="l">
              <a:spcBef>
                <a:spcPts val="0"/>
              </a:spcBef>
              <a:spcAft>
                <a:spcPts val="0"/>
              </a:spcAft>
              <a:buNone/>
            </a:pPr>
            <a:r>
              <a:rPr b="0" lang="en-US" sz="1800">
                <a:solidFill>
                  <a:schemeClr val="lt1"/>
                </a:solidFill>
                <a:latin typeface="Arial"/>
                <a:ea typeface="Arial"/>
                <a:cs typeface="Arial"/>
                <a:sym typeface="Arial"/>
              </a:rPr>
              <a:t>Burp or Burp Suite is a set of tools used for penetration testing of web applications. It is developed by the company named</a:t>
            </a:r>
            <a:r>
              <a:rPr b="1" lang="en-US" sz="1800">
                <a:solidFill>
                  <a:schemeClr val="lt1"/>
                </a:solidFill>
                <a:latin typeface="Arial"/>
                <a:ea typeface="Arial"/>
                <a:cs typeface="Arial"/>
                <a:sym typeface="Arial"/>
              </a:rPr>
              <a:t> Port swigger</a:t>
            </a:r>
            <a:r>
              <a:rPr b="0" lang="en-US" sz="1800">
                <a:solidFill>
                  <a:schemeClr val="lt1"/>
                </a:solidFill>
                <a:latin typeface="Arial"/>
                <a:ea typeface="Arial"/>
                <a:cs typeface="Arial"/>
                <a:sym typeface="Arial"/>
              </a:rPr>
              <a:t>, which is also the alias of its founder DafyddStuttard. Burp Suite aims to be an all in one set of tools and its capabilities can be enhanced by installing add-ons that are called BApps.</a:t>
            </a:r>
            <a:endParaRPr/>
          </a:p>
          <a:p>
            <a:pPr indent="0" lvl="0" marL="0" marR="0" rtl="0" algn="l">
              <a:spcBef>
                <a:spcPts val="0"/>
              </a:spcBef>
              <a:spcAft>
                <a:spcPts val="0"/>
              </a:spcAft>
              <a:buNone/>
            </a:pPr>
            <a:r>
              <a:t/>
            </a:r>
            <a:endParaRPr b="0" sz="18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1" sz="900">
              <a:solidFill>
                <a:schemeClr val="lt1"/>
              </a:solidFill>
              <a:latin typeface="Arial"/>
              <a:ea typeface="Arial"/>
              <a:cs typeface="Arial"/>
              <a:sym typeface="Arial"/>
            </a:endParaRPr>
          </a:p>
        </p:txBody>
      </p:sp>
      <p:sp>
        <p:nvSpPr>
          <p:cNvPr id="213" name="Google Shape;213;p12"/>
          <p:cNvSpPr txBox="1"/>
          <p:nvPr/>
        </p:nvSpPr>
        <p:spPr>
          <a:xfrm>
            <a:off x="961538" y="2970132"/>
            <a:ext cx="6999832" cy="39758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lt1"/>
                </a:solidFill>
                <a:latin typeface="Arial"/>
                <a:ea typeface="Arial"/>
                <a:cs typeface="Arial"/>
                <a:sym typeface="Arial"/>
              </a:rPr>
              <a:t>Features:</a:t>
            </a:r>
            <a:endParaRPr/>
          </a:p>
          <a:p>
            <a:pPr indent="0" lvl="0" marL="0" marR="0" rtl="0" algn="l">
              <a:spcBef>
                <a:spcPts val="0"/>
              </a:spcBef>
              <a:spcAft>
                <a:spcPts val="0"/>
              </a:spcAft>
              <a:buNone/>
            </a:pPr>
            <a:r>
              <a:rPr b="1" lang="en-US" sz="1400">
                <a:solidFill>
                  <a:srgbClr val="FF0000"/>
                </a:solidFill>
                <a:latin typeface="Arial"/>
                <a:ea typeface="Arial"/>
                <a:cs typeface="Arial"/>
                <a:sym typeface="Arial"/>
              </a:rPr>
              <a:t>Target</a:t>
            </a:r>
            <a:r>
              <a:rPr b="0" lang="en-US" sz="1400">
                <a:solidFill>
                  <a:schemeClr val="lt1"/>
                </a:solidFill>
                <a:latin typeface="Arial"/>
                <a:ea typeface="Arial"/>
                <a:cs typeface="Arial"/>
                <a:sym typeface="Arial"/>
              </a:rPr>
              <a:t> - This tool contains detailed information about your target applications, and lets you drive the process of testing for vulnerabilities</a:t>
            </a:r>
            <a:r>
              <a:rPr b="0" lang="en-US" sz="1400">
                <a:solidFill>
                  <a:srgbClr val="FF0000"/>
                </a:solidFill>
                <a:latin typeface="Arial"/>
                <a:ea typeface="Arial"/>
                <a:cs typeface="Arial"/>
                <a:sym typeface="Arial"/>
              </a:rPr>
              <a:t>.</a:t>
            </a:r>
            <a:endParaRPr/>
          </a:p>
          <a:p>
            <a:pPr indent="0" lvl="0" marL="0" marR="0" rtl="0" algn="l">
              <a:spcBef>
                <a:spcPts val="0"/>
              </a:spcBef>
              <a:spcAft>
                <a:spcPts val="0"/>
              </a:spcAft>
              <a:buNone/>
            </a:pPr>
            <a:r>
              <a:rPr b="0" lang="en-US" sz="1400">
                <a:solidFill>
                  <a:srgbClr val="FF0000"/>
                </a:solidFill>
                <a:latin typeface="Arial"/>
                <a:ea typeface="Arial"/>
                <a:cs typeface="Arial"/>
                <a:sym typeface="Arial"/>
              </a:rPr>
              <a:t>Proxy</a:t>
            </a:r>
            <a:r>
              <a:rPr b="0" lang="en-US" sz="1400">
                <a:solidFill>
                  <a:schemeClr val="lt1"/>
                </a:solidFill>
                <a:latin typeface="Arial"/>
                <a:ea typeface="Arial"/>
                <a:cs typeface="Arial"/>
                <a:sym typeface="Arial"/>
              </a:rPr>
              <a:t> - This is an intercepting web proxy that operates as a man-in-the-middle between the end browser and the target web application. It lets you intercept, inspect and modify the raw traffic passing in both directions.</a:t>
            </a:r>
            <a:endParaRPr/>
          </a:p>
          <a:p>
            <a:pPr indent="0" lvl="0" marL="0" marR="0" rtl="0" algn="l">
              <a:spcBef>
                <a:spcPts val="0"/>
              </a:spcBef>
              <a:spcAft>
                <a:spcPts val="0"/>
              </a:spcAft>
              <a:buNone/>
            </a:pPr>
            <a:r>
              <a:rPr b="0" lang="en-US" sz="1400">
                <a:solidFill>
                  <a:srgbClr val="FF0000"/>
                </a:solidFill>
                <a:latin typeface="Arial"/>
                <a:ea typeface="Arial"/>
                <a:cs typeface="Arial"/>
                <a:sym typeface="Arial"/>
              </a:rPr>
              <a:t>Scanner Professional</a:t>
            </a:r>
            <a:r>
              <a:rPr b="0" lang="en-US" sz="1400">
                <a:solidFill>
                  <a:schemeClr val="lt1"/>
                </a:solidFill>
                <a:latin typeface="Arial"/>
                <a:ea typeface="Arial"/>
                <a:cs typeface="Arial"/>
                <a:sym typeface="Arial"/>
              </a:rPr>
              <a:t> - This is an advanced web vulnerability scanner, which can automatically crawl content and audit for numerous types of vulnerabilities.</a:t>
            </a:r>
            <a:endParaRPr/>
          </a:p>
          <a:p>
            <a:pPr indent="0" lvl="0" marL="0" marR="0" rtl="0" algn="l">
              <a:spcBef>
                <a:spcPts val="0"/>
              </a:spcBef>
              <a:spcAft>
                <a:spcPts val="0"/>
              </a:spcAft>
              <a:buNone/>
            </a:pPr>
            <a:r>
              <a:rPr b="0" lang="en-US" sz="1400">
                <a:solidFill>
                  <a:srgbClr val="FF0000"/>
                </a:solidFill>
                <a:latin typeface="Arial"/>
                <a:ea typeface="Arial"/>
                <a:cs typeface="Arial"/>
                <a:sym typeface="Arial"/>
              </a:rPr>
              <a:t>Intruder</a:t>
            </a:r>
            <a:r>
              <a:rPr b="0" lang="en-US" sz="1400">
                <a:solidFill>
                  <a:schemeClr val="lt1"/>
                </a:solidFill>
                <a:latin typeface="Arial"/>
                <a:ea typeface="Arial"/>
                <a:cs typeface="Arial"/>
                <a:sym typeface="Arial"/>
              </a:rPr>
              <a:t> - This is a powerful tool for carrying out automated customized attacks against web applications. It is highly configurable and can be used to perform a wide range of tasks to make your testing faster and more effective.</a:t>
            </a:r>
            <a:endParaRPr/>
          </a:p>
          <a:p>
            <a:pPr indent="0" lvl="0" marL="0" marR="0" rtl="0" algn="l">
              <a:spcBef>
                <a:spcPts val="0"/>
              </a:spcBef>
              <a:spcAft>
                <a:spcPts val="0"/>
              </a:spcAft>
              <a:buNone/>
            </a:pPr>
            <a:r>
              <a:rPr b="0" lang="en-US" sz="1400">
                <a:solidFill>
                  <a:srgbClr val="FF0000"/>
                </a:solidFill>
                <a:latin typeface="Arial"/>
                <a:ea typeface="Arial"/>
                <a:cs typeface="Arial"/>
                <a:sym typeface="Arial"/>
              </a:rPr>
              <a:t>Repeater</a:t>
            </a:r>
            <a:r>
              <a:rPr b="0" lang="en-US" sz="1400">
                <a:solidFill>
                  <a:schemeClr val="lt1"/>
                </a:solidFill>
                <a:latin typeface="Arial"/>
                <a:ea typeface="Arial"/>
                <a:cs typeface="Arial"/>
                <a:sym typeface="Arial"/>
              </a:rPr>
              <a:t> - This is a tool for manually manipulating and reissuing individual HTTP requests, and analyzing the application's responses.</a:t>
            </a:r>
            <a:endParaRPr/>
          </a:p>
          <a:p>
            <a:pPr indent="0" lvl="0" marL="0" marR="0" rtl="0" algn="l">
              <a:spcBef>
                <a:spcPts val="0"/>
              </a:spcBef>
              <a:spcAft>
                <a:spcPts val="0"/>
              </a:spcAft>
              <a:buNone/>
            </a:pPr>
            <a:r>
              <a:rPr b="0" lang="en-US" sz="1400">
                <a:solidFill>
                  <a:srgbClr val="FF0000"/>
                </a:solidFill>
                <a:latin typeface="Arial"/>
                <a:ea typeface="Arial"/>
                <a:cs typeface="Arial"/>
                <a:sym typeface="Arial"/>
              </a:rPr>
              <a:t>Sequencer</a:t>
            </a:r>
            <a:r>
              <a:rPr b="0" lang="en-US" sz="1400">
                <a:solidFill>
                  <a:schemeClr val="lt1"/>
                </a:solidFill>
                <a:latin typeface="Arial"/>
                <a:ea typeface="Arial"/>
                <a:cs typeface="Arial"/>
                <a:sym typeface="Arial"/>
              </a:rPr>
              <a:t> - This is a sophisticated tool for analyzing the quality of randomness in an application's session tokens or other important data items that are intended to be unpredictable.</a:t>
            </a:r>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a:p>
            <a:pPr indent="0" lvl="0" marL="0" marR="0" rtl="0" algn="l">
              <a:spcBef>
                <a:spcPts val="0"/>
              </a:spcBef>
              <a:spcAft>
                <a:spcPts val="0"/>
              </a:spcAft>
              <a:buNone/>
            </a:pPr>
            <a:r>
              <a:t/>
            </a:r>
            <a:endParaRPr b="0" sz="9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nvSpPr>
        <p:spPr>
          <a:xfrm>
            <a:off x="510596" y="655327"/>
            <a:ext cx="7383057" cy="12280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600">
                <a:solidFill>
                  <a:srgbClr val="FF0000"/>
                </a:solidFill>
                <a:latin typeface="Arial"/>
                <a:ea typeface="Arial"/>
                <a:cs typeface="Arial"/>
                <a:sym typeface="Arial"/>
              </a:rPr>
              <a:t>Decoder</a:t>
            </a:r>
            <a:r>
              <a:rPr b="0" lang="en-US" sz="1600">
                <a:solidFill>
                  <a:schemeClr val="lt1"/>
                </a:solidFill>
                <a:latin typeface="Arial"/>
                <a:ea typeface="Arial"/>
                <a:cs typeface="Arial"/>
                <a:sym typeface="Arial"/>
              </a:rPr>
              <a:t> - This is a useful tool for performing manual or intelligent decoding and encoding of application data.</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Comparer</a:t>
            </a:r>
            <a:r>
              <a:rPr b="0" lang="en-US" sz="1600">
                <a:solidFill>
                  <a:schemeClr val="lt1"/>
                </a:solidFill>
                <a:latin typeface="Arial"/>
                <a:ea typeface="Arial"/>
                <a:cs typeface="Arial"/>
                <a:sym typeface="Arial"/>
              </a:rPr>
              <a:t> - This is a handy utility for performing a visual "diff" between any two items of data, such as pairs of similar HTTP messages.</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Extender</a:t>
            </a:r>
            <a:r>
              <a:rPr b="0" lang="en-US" sz="1600">
                <a:solidFill>
                  <a:schemeClr val="lt1"/>
                </a:solidFill>
                <a:latin typeface="Arial"/>
                <a:ea typeface="Arial"/>
                <a:cs typeface="Arial"/>
                <a:sym typeface="Arial"/>
              </a:rPr>
              <a:t> - This lets you load Burp extensions, to extend Burp's functionality using your own or third-party code.</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Logger</a:t>
            </a:r>
            <a:r>
              <a:rPr b="0" lang="en-US" sz="1600">
                <a:solidFill>
                  <a:schemeClr val="lt1"/>
                </a:solidFill>
                <a:latin typeface="Arial"/>
                <a:ea typeface="Arial"/>
                <a:cs typeface="Arial"/>
                <a:sym typeface="Arial"/>
              </a:rPr>
              <a:t> - This is a tool for recording and analyzing HTTP traffic that Burp Suite generates.</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Inspector</a:t>
            </a:r>
            <a:r>
              <a:rPr b="0" lang="en-US" sz="1600">
                <a:solidFill>
                  <a:schemeClr val="lt1"/>
                </a:solidFill>
                <a:latin typeface="Arial"/>
                <a:ea typeface="Arial"/>
                <a:cs typeface="Arial"/>
                <a:sym typeface="Arial"/>
              </a:rPr>
              <a:t> - This provides some useful features for analyzing and editing HTTP and WebSockets messages.</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Collaborator client Professional</a:t>
            </a:r>
            <a:r>
              <a:rPr b="0" lang="en-US" sz="1600">
                <a:solidFill>
                  <a:schemeClr val="lt1"/>
                </a:solidFill>
                <a:latin typeface="Arial"/>
                <a:ea typeface="Arial"/>
                <a:cs typeface="Arial"/>
                <a:sym typeface="Arial"/>
              </a:rPr>
              <a:t> - This is a tool for making use of Burp Collaborator during manual testing.</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DOM Invader</a:t>
            </a:r>
            <a:r>
              <a:rPr b="0" lang="en-US" sz="1600">
                <a:solidFill>
                  <a:schemeClr val="lt1"/>
                </a:solidFill>
                <a:latin typeface="Arial"/>
                <a:ea typeface="Arial"/>
                <a:cs typeface="Arial"/>
                <a:sym typeface="Arial"/>
              </a:rPr>
              <a:t> - This is a tool for finding DOM XSS vulnerabilities</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Click bandit </a:t>
            </a:r>
            <a:r>
              <a:rPr b="0" lang="en-US" sz="1600">
                <a:solidFill>
                  <a:schemeClr val="lt1"/>
                </a:solidFill>
                <a:latin typeface="Arial"/>
                <a:ea typeface="Arial"/>
                <a:cs typeface="Arial"/>
                <a:sym typeface="Arial"/>
              </a:rPr>
              <a:t>- This is a tool for generating Clickjacking attacks.</a:t>
            </a:r>
            <a:endParaRPr/>
          </a:p>
          <a:p>
            <a:pPr indent="0" lvl="0" marL="0" marR="0" rtl="0" algn="l">
              <a:spcBef>
                <a:spcPts val="0"/>
              </a:spcBef>
              <a:spcAft>
                <a:spcPts val="0"/>
              </a:spcAft>
              <a:buNone/>
            </a:pPr>
            <a:r>
              <a:t/>
            </a:r>
            <a:endParaRPr b="0" sz="1600">
              <a:solidFill>
                <a:srgbClr val="FF0000"/>
              </a:solidFill>
              <a:latin typeface="Arial"/>
              <a:ea typeface="Arial"/>
              <a:cs typeface="Arial"/>
              <a:sym typeface="Arial"/>
            </a:endParaRPr>
          </a:p>
          <a:p>
            <a:pPr indent="0" lvl="0" marL="0" marR="0" rtl="0" algn="l">
              <a:spcBef>
                <a:spcPts val="0"/>
              </a:spcBef>
              <a:spcAft>
                <a:spcPts val="0"/>
              </a:spcAft>
              <a:buNone/>
            </a:pPr>
            <a:r>
              <a:rPr b="0" lang="en-US" sz="1600">
                <a:solidFill>
                  <a:srgbClr val="FF0000"/>
                </a:solidFill>
                <a:latin typeface="Arial"/>
                <a:ea typeface="Arial"/>
                <a:cs typeface="Arial"/>
                <a:sym typeface="Arial"/>
              </a:rPr>
              <a:t>Mobile Assistant</a:t>
            </a:r>
            <a:r>
              <a:rPr b="0" lang="en-US" sz="1600">
                <a:solidFill>
                  <a:schemeClr val="lt1"/>
                </a:solidFill>
                <a:latin typeface="Arial"/>
                <a:ea typeface="Arial"/>
                <a:cs typeface="Arial"/>
                <a:sym typeface="Arial"/>
              </a:rPr>
              <a:t> - This is a tool to facilitate testing of mobile apps with Burp Suite.</a:t>
            </a:r>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0" sz="1600">
              <a:solidFill>
                <a:schemeClr val="lt1"/>
              </a:solidFill>
              <a:latin typeface="Arial"/>
              <a:ea typeface="Arial"/>
              <a:cs typeface="Arial"/>
              <a:sym typeface="Arial"/>
            </a:endParaRPr>
          </a:p>
          <a:p>
            <a:pPr indent="0" lvl="0" marL="0" marR="0" rtl="0" algn="l">
              <a:spcBef>
                <a:spcPts val="0"/>
              </a:spcBef>
              <a:spcAft>
                <a:spcPts val="0"/>
              </a:spcAft>
              <a:buNone/>
            </a:pPr>
            <a:r>
              <a:t/>
            </a:r>
            <a:endParaRPr b="1" sz="1600">
              <a:solidFill>
                <a:schemeClr val="lt1"/>
              </a:solidFill>
              <a:latin typeface="Arial"/>
              <a:ea typeface="Arial"/>
              <a:cs typeface="Arial"/>
              <a:sym typeface="Arial"/>
            </a:endParaRPr>
          </a:p>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nvSpPr>
        <p:spPr>
          <a:xfrm>
            <a:off x="886734"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226" name="Google Shape;226;p14"/>
          <p:cNvPicPr preferRelativeResize="0"/>
          <p:nvPr/>
        </p:nvPicPr>
        <p:blipFill rotWithShape="1">
          <a:blip r:embed="rId3">
            <a:alphaModFix/>
          </a:blip>
          <a:srcRect b="0" l="0" r="0" t="0"/>
          <a:stretch/>
        </p:blipFill>
        <p:spPr>
          <a:xfrm>
            <a:off x="317504" y="1323991"/>
            <a:ext cx="7550475" cy="5323802"/>
          </a:xfrm>
          <a:prstGeom prst="rect">
            <a:avLst/>
          </a:prstGeom>
          <a:noFill/>
          <a:ln>
            <a:noFill/>
          </a:ln>
        </p:spPr>
      </p:pic>
      <p:sp>
        <p:nvSpPr>
          <p:cNvPr id="227" name="Google Shape;227;p14"/>
          <p:cNvSpPr txBox="1"/>
          <p:nvPr/>
        </p:nvSpPr>
        <p:spPr>
          <a:xfrm>
            <a:off x="794677" y="692474"/>
            <a:ext cx="7550475"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28" name="Google Shape;228;p14"/>
          <p:cNvSpPr txBox="1"/>
          <p:nvPr/>
        </p:nvSpPr>
        <p:spPr>
          <a:xfrm>
            <a:off x="303131" y="589780"/>
            <a:ext cx="8179682" cy="5125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Implementation Of File Inclusion Through bWAPP</a:t>
            </a:r>
            <a:endParaRPr/>
          </a:p>
        </p:txBody>
      </p:sp>
      <p:sp>
        <p:nvSpPr>
          <p:cNvPr id="229" name="Google Shape;229;p14"/>
          <p:cNvSpPr/>
          <p:nvPr/>
        </p:nvSpPr>
        <p:spPr>
          <a:xfrm>
            <a:off x="4078368" y="5586437"/>
            <a:ext cx="811015" cy="287081"/>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14"/>
          <p:cNvSpPr/>
          <p:nvPr/>
        </p:nvSpPr>
        <p:spPr>
          <a:xfrm>
            <a:off x="1354347" y="1699405"/>
            <a:ext cx="698740" cy="276045"/>
          </a:xfrm>
          <a:prstGeom prst="wedgeRoundRectCallout">
            <a:avLst>
              <a:gd fmla="val -20833" name="adj1"/>
              <a:gd fmla="val 62500" name="adj2"/>
              <a:gd fmla="val 0" name="adj3"/>
            </a:avLst>
          </a:prstGeom>
          <a:noFill/>
          <a:ln cap="flat" cmpd="sng" w="571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00000"/>
              </a:solidFill>
              <a:latin typeface="Arial"/>
              <a:ea typeface="Arial"/>
              <a:cs typeface="Arial"/>
              <a:sym typeface="Arial"/>
            </a:endParaRPr>
          </a:p>
        </p:txBody>
      </p:sp>
      <p:sp>
        <p:nvSpPr>
          <p:cNvPr id="231" name="Google Shape;231;p14"/>
          <p:cNvSpPr/>
          <p:nvPr/>
        </p:nvSpPr>
        <p:spPr>
          <a:xfrm>
            <a:off x="8482813" y="1208236"/>
            <a:ext cx="3138045" cy="1718484"/>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Open the owaspbwa home page in the web browser using the IP address owaspbwa server</a:t>
            </a:r>
            <a:endParaRPr sz="1800">
              <a:solidFill>
                <a:schemeClr val="lt1"/>
              </a:solidFill>
              <a:latin typeface="Arial"/>
              <a:ea typeface="Arial"/>
              <a:cs typeface="Arial"/>
              <a:sym typeface="Arial"/>
            </a:endParaRPr>
          </a:p>
        </p:txBody>
      </p:sp>
      <p:sp>
        <p:nvSpPr>
          <p:cNvPr id="232" name="Google Shape;232;p14"/>
          <p:cNvSpPr/>
          <p:nvPr/>
        </p:nvSpPr>
        <p:spPr>
          <a:xfrm>
            <a:off x="6096000" y="5270367"/>
            <a:ext cx="1771979" cy="837078"/>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Open bWAPP</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nvSpPr>
        <p:spPr>
          <a:xfrm>
            <a:off x="388188" y="216619"/>
            <a:ext cx="8468212"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-2:</a:t>
            </a:r>
            <a:endParaRPr/>
          </a:p>
        </p:txBody>
      </p:sp>
      <p:pic>
        <p:nvPicPr>
          <p:cNvPr id="239" name="Google Shape;239;p15"/>
          <p:cNvPicPr preferRelativeResize="0"/>
          <p:nvPr/>
        </p:nvPicPr>
        <p:blipFill rotWithShape="1">
          <a:blip r:embed="rId3">
            <a:alphaModFix/>
          </a:blip>
          <a:srcRect b="0" l="0" r="0" t="0"/>
          <a:stretch/>
        </p:blipFill>
        <p:spPr>
          <a:xfrm>
            <a:off x="388188" y="784717"/>
            <a:ext cx="7617125" cy="5951554"/>
          </a:xfrm>
          <a:prstGeom prst="rect">
            <a:avLst/>
          </a:prstGeom>
          <a:noFill/>
          <a:ln>
            <a:noFill/>
          </a:ln>
        </p:spPr>
      </p:pic>
      <p:sp>
        <p:nvSpPr>
          <p:cNvPr id="240" name="Google Shape;240;p15"/>
          <p:cNvSpPr/>
          <p:nvPr/>
        </p:nvSpPr>
        <p:spPr>
          <a:xfrm>
            <a:off x="777991" y="4793845"/>
            <a:ext cx="1568497" cy="228680"/>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Graphical user interface, application, website&#10;&#10;Description automatically generated" id="245" name="Google Shape;245;p16"/>
          <p:cNvPicPr preferRelativeResize="0"/>
          <p:nvPr/>
        </p:nvPicPr>
        <p:blipFill rotWithShape="1">
          <a:blip r:embed="rId3">
            <a:alphaModFix/>
          </a:blip>
          <a:srcRect b="0" l="0" r="0" t="0"/>
          <a:stretch/>
        </p:blipFill>
        <p:spPr>
          <a:xfrm>
            <a:off x="380621" y="862642"/>
            <a:ext cx="7229790" cy="5672957"/>
          </a:xfrm>
          <a:prstGeom prst="rect">
            <a:avLst/>
          </a:prstGeom>
          <a:noFill/>
          <a:ln>
            <a:noFill/>
          </a:ln>
        </p:spPr>
      </p:pic>
      <p:sp>
        <p:nvSpPr>
          <p:cNvPr id="246" name="Google Shape;246;p16"/>
          <p:cNvSpPr/>
          <p:nvPr/>
        </p:nvSpPr>
        <p:spPr>
          <a:xfrm>
            <a:off x="8196485" y="1524581"/>
            <a:ext cx="2693187" cy="1451837"/>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Here we have to turn on the proxy and  open burp suite to capture the request </a:t>
            </a:r>
            <a:endParaRPr sz="1800">
              <a:solidFill>
                <a:schemeClr val="lt1"/>
              </a:solidFill>
              <a:latin typeface="Arial"/>
              <a:ea typeface="Arial"/>
              <a:cs typeface="Arial"/>
              <a:sym typeface="Arial"/>
            </a:endParaRPr>
          </a:p>
        </p:txBody>
      </p:sp>
      <p:sp>
        <p:nvSpPr>
          <p:cNvPr id="247" name="Google Shape;247;p16"/>
          <p:cNvSpPr/>
          <p:nvPr/>
        </p:nvSpPr>
        <p:spPr>
          <a:xfrm>
            <a:off x="4813704" y="4976743"/>
            <a:ext cx="785091" cy="230909"/>
          </a:xfrm>
          <a:prstGeom prst="leftArrow">
            <a:avLst>
              <a:gd fmla="val 50000" name="adj1"/>
              <a:gd fmla="val 50000" name="adj2"/>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16"/>
          <p:cNvSpPr txBox="1"/>
          <p:nvPr/>
        </p:nvSpPr>
        <p:spPr>
          <a:xfrm>
            <a:off x="380621" y="322401"/>
            <a:ext cx="25361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-3:</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nvSpPr>
        <p:spPr>
          <a:xfrm>
            <a:off x="878108" y="501151"/>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255" name="Google Shape;255;p17"/>
          <p:cNvSpPr txBox="1"/>
          <p:nvPr/>
        </p:nvSpPr>
        <p:spPr>
          <a:xfrm>
            <a:off x="457199" y="338062"/>
            <a:ext cx="21053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- 4:</a:t>
            </a:r>
            <a:endParaRPr/>
          </a:p>
        </p:txBody>
      </p:sp>
      <p:pic>
        <p:nvPicPr>
          <p:cNvPr id="256" name="Google Shape;256;p17"/>
          <p:cNvPicPr preferRelativeResize="0"/>
          <p:nvPr/>
        </p:nvPicPr>
        <p:blipFill rotWithShape="1">
          <a:blip r:embed="rId3">
            <a:alphaModFix/>
          </a:blip>
          <a:srcRect b="0" l="0" r="0" t="0"/>
          <a:stretch/>
        </p:blipFill>
        <p:spPr>
          <a:xfrm>
            <a:off x="457199" y="807901"/>
            <a:ext cx="7413813" cy="5890791"/>
          </a:xfrm>
          <a:prstGeom prst="rect">
            <a:avLst/>
          </a:prstGeom>
          <a:noFill/>
          <a:ln>
            <a:noFill/>
          </a:ln>
        </p:spPr>
      </p:pic>
      <p:sp>
        <p:nvSpPr>
          <p:cNvPr id="257" name="Google Shape;257;p17"/>
          <p:cNvSpPr/>
          <p:nvPr/>
        </p:nvSpPr>
        <p:spPr>
          <a:xfrm>
            <a:off x="1700577" y="3981959"/>
            <a:ext cx="350982" cy="683491"/>
          </a:xfrm>
          <a:prstGeom prst="upArrow">
            <a:avLst>
              <a:gd fmla="val 50000" name="adj1"/>
              <a:gd fmla="val 50000" name="adj2"/>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p:nvPr/>
        </p:nvSpPr>
        <p:spPr>
          <a:xfrm>
            <a:off x="8196485" y="1524581"/>
            <a:ext cx="2693187" cy="1451837"/>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Here we capture the request and it will be sent to repeater</a:t>
            </a:r>
            <a:endParaRPr sz="1800">
              <a:solidFill>
                <a:schemeClr val="lt1"/>
              </a:solidFill>
              <a:latin typeface="Arial"/>
              <a:ea typeface="Arial"/>
              <a:cs typeface="Arial"/>
              <a:sym typeface="Arial"/>
            </a:endParaRPr>
          </a:p>
        </p:txBody>
      </p:sp>
      <p:pic>
        <p:nvPicPr>
          <p:cNvPr id="263" name="Google Shape;263;p18"/>
          <p:cNvPicPr preferRelativeResize="0"/>
          <p:nvPr/>
        </p:nvPicPr>
        <p:blipFill rotWithShape="1">
          <a:blip r:embed="rId3">
            <a:alphaModFix/>
          </a:blip>
          <a:srcRect b="0" l="0" r="0" t="0"/>
          <a:stretch/>
        </p:blipFill>
        <p:spPr>
          <a:xfrm>
            <a:off x="276045" y="794644"/>
            <a:ext cx="7435970" cy="5658929"/>
          </a:xfrm>
          <a:prstGeom prst="rect">
            <a:avLst/>
          </a:prstGeom>
          <a:noFill/>
          <a:ln>
            <a:noFill/>
          </a:ln>
        </p:spPr>
      </p:pic>
      <p:sp>
        <p:nvSpPr>
          <p:cNvPr id="264" name="Google Shape;264;p18"/>
          <p:cNvSpPr txBox="1"/>
          <p:nvPr/>
        </p:nvSpPr>
        <p:spPr>
          <a:xfrm flipH="1">
            <a:off x="276045" y="240525"/>
            <a:ext cx="3355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-5:</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nvSpPr>
        <p:spPr>
          <a:xfrm>
            <a:off x="886734" y="50182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271" name="Google Shape;271;p19"/>
          <p:cNvPicPr preferRelativeResize="0"/>
          <p:nvPr/>
        </p:nvPicPr>
        <p:blipFill rotWithShape="1">
          <a:blip r:embed="rId3">
            <a:alphaModFix/>
          </a:blip>
          <a:srcRect b="0" l="0" r="0" t="0"/>
          <a:stretch/>
        </p:blipFill>
        <p:spPr>
          <a:xfrm>
            <a:off x="317320" y="854693"/>
            <a:ext cx="7667277" cy="5772244"/>
          </a:xfrm>
          <a:prstGeom prst="rect">
            <a:avLst/>
          </a:prstGeom>
          <a:noFill/>
          <a:ln>
            <a:noFill/>
          </a:ln>
        </p:spPr>
      </p:pic>
      <p:sp>
        <p:nvSpPr>
          <p:cNvPr id="272" name="Google Shape;272;p19"/>
          <p:cNvSpPr/>
          <p:nvPr/>
        </p:nvSpPr>
        <p:spPr>
          <a:xfrm>
            <a:off x="1201401" y="2783542"/>
            <a:ext cx="1634163" cy="255222"/>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19"/>
          <p:cNvSpPr txBox="1"/>
          <p:nvPr/>
        </p:nvSpPr>
        <p:spPr>
          <a:xfrm>
            <a:off x="308694" y="367095"/>
            <a:ext cx="19355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STEP-6:</a:t>
            </a:r>
            <a:endParaRPr/>
          </a:p>
        </p:txBody>
      </p:sp>
      <p:sp>
        <p:nvSpPr>
          <p:cNvPr id="274" name="Google Shape;274;p19"/>
          <p:cNvSpPr/>
          <p:nvPr/>
        </p:nvSpPr>
        <p:spPr>
          <a:xfrm>
            <a:off x="8620705" y="483898"/>
            <a:ext cx="2693187" cy="1506827"/>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Here we will change the input field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775063" y="880863"/>
            <a:ext cx="3647840" cy="90362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Arial"/>
                <a:ea typeface="Arial"/>
                <a:cs typeface="Arial"/>
                <a:sym typeface="Arial"/>
              </a:rPr>
              <a:t>Objectives</a:t>
            </a:r>
            <a:endParaRPr sz="5400">
              <a:solidFill>
                <a:schemeClr val="lt1"/>
              </a:solidFill>
              <a:latin typeface="Arial"/>
              <a:ea typeface="Arial"/>
              <a:cs typeface="Arial"/>
              <a:sym typeface="Arial"/>
            </a:endParaRPr>
          </a:p>
        </p:txBody>
      </p:sp>
      <p:grpSp>
        <p:nvGrpSpPr>
          <p:cNvPr id="100" name="Google Shape;100;p2"/>
          <p:cNvGrpSpPr/>
          <p:nvPr/>
        </p:nvGrpSpPr>
        <p:grpSpPr>
          <a:xfrm>
            <a:off x="6096000" y="2864379"/>
            <a:ext cx="4814730" cy="1093804"/>
            <a:chOff x="756138" y="869027"/>
            <a:chExt cx="4815287" cy="1431781"/>
          </a:xfrm>
        </p:grpSpPr>
        <p:sp>
          <p:nvSpPr>
            <p:cNvPr id="101" name="Google Shape;101;p2"/>
            <p:cNvSpPr txBox="1"/>
            <p:nvPr/>
          </p:nvSpPr>
          <p:spPr>
            <a:xfrm>
              <a:off x="756138" y="1117967"/>
              <a:ext cx="1292266" cy="1182841"/>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t/>
              </a:r>
              <a:endParaRPr b="1" sz="5400">
                <a:solidFill>
                  <a:schemeClr val="accent2"/>
                </a:solidFill>
                <a:latin typeface="Arial"/>
                <a:ea typeface="Arial"/>
                <a:cs typeface="Arial"/>
                <a:sym typeface="Arial"/>
              </a:endParaRPr>
            </a:p>
          </p:txBody>
        </p:sp>
        <p:sp>
          <p:nvSpPr>
            <p:cNvPr id="102" name="Google Shape;102;p2"/>
            <p:cNvSpPr txBox="1"/>
            <p:nvPr/>
          </p:nvSpPr>
          <p:spPr>
            <a:xfrm>
              <a:off x="1729723" y="869027"/>
              <a:ext cx="3841702" cy="416209"/>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grpSp>
      <p:sp>
        <p:nvSpPr>
          <p:cNvPr id="103" name="Google Shape;103;p2"/>
          <p:cNvSpPr/>
          <p:nvPr/>
        </p:nvSpPr>
        <p:spPr>
          <a:xfrm flipH="1">
            <a:off x="3920929" y="2217498"/>
            <a:ext cx="6256898" cy="1019534"/>
          </a:xfrm>
          <a:prstGeom prst="rightArrow">
            <a:avLst>
              <a:gd fmla="val 66050" name="adj1"/>
              <a:gd fmla="val 75679"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04" name="Google Shape;104;p2"/>
          <p:cNvSpPr/>
          <p:nvPr/>
        </p:nvSpPr>
        <p:spPr>
          <a:xfrm flipH="1">
            <a:off x="4853519" y="3772740"/>
            <a:ext cx="5818701" cy="903628"/>
          </a:xfrm>
          <a:prstGeom prst="rightArrow">
            <a:avLst>
              <a:gd fmla="val 66050" name="adj1"/>
              <a:gd fmla="val 75679"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105" name="Google Shape;105;p2"/>
          <p:cNvGrpSpPr/>
          <p:nvPr/>
        </p:nvGrpSpPr>
        <p:grpSpPr>
          <a:xfrm>
            <a:off x="8334438" y="1168987"/>
            <a:ext cx="3792332" cy="3780143"/>
            <a:chOff x="4585370" y="1556793"/>
            <a:chExt cx="4161012" cy="4169870"/>
          </a:xfrm>
        </p:grpSpPr>
        <p:pic>
          <p:nvPicPr>
            <p:cNvPr descr="E:\002-KIMS BUSINESS\007-02-MaxPPT-Contents\151119-com-Computer Desk\png\노트북.png" id="106" name="Google Shape;106;p2"/>
            <p:cNvPicPr preferRelativeResize="0"/>
            <p:nvPr/>
          </p:nvPicPr>
          <p:blipFill rotWithShape="1">
            <a:blip r:embed="rId3">
              <a:alphaModFix/>
            </a:blip>
            <a:srcRect b="0" l="0" r="0" t="0"/>
            <a:stretch/>
          </p:blipFill>
          <p:spPr>
            <a:xfrm rot="2748174">
              <a:off x="5081275" y="2280629"/>
              <a:ext cx="3169203" cy="2722199"/>
            </a:xfrm>
            <a:prstGeom prst="rect">
              <a:avLst/>
            </a:prstGeom>
            <a:noFill/>
            <a:ln>
              <a:noFill/>
            </a:ln>
          </p:spPr>
        </p:pic>
        <p:sp>
          <p:nvSpPr>
            <p:cNvPr id="107" name="Google Shape;107;p2"/>
            <p:cNvSpPr/>
            <p:nvPr/>
          </p:nvSpPr>
          <p:spPr>
            <a:xfrm>
              <a:off x="6344920" y="1737360"/>
              <a:ext cx="2255520" cy="2438400"/>
            </a:xfrm>
            <a:custGeom>
              <a:rect b="b" l="l" r="r" t="t"/>
              <a:pathLst>
                <a:path extrusionOk="0" h="2438400" w="2255520">
                  <a:moveTo>
                    <a:pt x="223520" y="0"/>
                  </a:moveTo>
                  <a:lnTo>
                    <a:pt x="2255520" y="2052320"/>
                  </a:lnTo>
                  <a:lnTo>
                    <a:pt x="1696720" y="2438400"/>
                  </a:lnTo>
                  <a:lnTo>
                    <a:pt x="0" y="716280"/>
                  </a:lnTo>
                  <a:lnTo>
                    <a:pt x="223520" y="0"/>
                  </a:lnTo>
                  <a:close/>
                </a:path>
              </a:pathLst>
            </a:custGeom>
            <a:solidFill>
              <a:schemeClr val="dk1">
                <a:alpha val="7686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108" name="Google Shape;108;p2"/>
          <p:cNvSpPr txBox="1"/>
          <p:nvPr/>
        </p:nvSpPr>
        <p:spPr>
          <a:xfrm>
            <a:off x="4853519" y="2489706"/>
            <a:ext cx="5069197" cy="818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Noto Sans Symbols"/>
              <a:buNone/>
            </a:pPr>
            <a:r>
              <a:rPr lang="en-US" sz="2400">
                <a:solidFill>
                  <a:schemeClr val="lt1"/>
                </a:solidFill>
                <a:latin typeface="Arial"/>
                <a:ea typeface="Arial"/>
                <a:cs typeface="Arial"/>
                <a:sym typeface="Arial"/>
              </a:rPr>
              <a:t>File Inclusion Using LFI Suite</a:t>
            </a:r>
            <a:endParaRPr/>
          </a:p>
          <a:p>
            <a:pPr indent="0" lvl="0" marL="0" marR="0" rtl="0" algn="l">
              <a:spcBef>
                <a:spcPts val="0"/>
              </a:spcBef>
              <a:spcAft>
                <a:spcPts val="0"/>
              </a:spcAft>
              <a:buClr>
                <a:schemeClr val="dk1"/>
              </a:buClr>
              <a:buSzPts val="2400"/>
              <a:buFont typeface="Noto Sans Symbols"/>
              <a:buNone/>
            </a:pPr>
            <a:r>
              <a:t/>
            </a:r>
            <a:endParaRPr sz="2400">
              <a:solidFill>
                <a:schemeClr val="lt1"/>
              </a:solidFill>
              <a:latin typeface="Arial"/>
              <a:ea typeface="Arial"/>
              <a:cs typeface="Arial"/>
              <a:sym typeface="Arial"/>
            </a:endParaRPr>
          </a:p>
        </p:txBody>
      </p:sp>
      <p:sp>
        <p:nvSpPr>
          <p:cNvPr id="109" name="Google Shape;109;p2"/>
          <p:cNvSpPr txBox="1"/>
          <p:nvPr/>
        </p:nvSpPr>
        <p:spPr>
          <a:xfrm>
            <a:off x="3117874" y="3952629"/>
            <a:ext cx="4969080" cy="2719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10" name="Google Shape;110;p2"/>
          <p:cNvSpPr txBox="1"/>
          <p:nvPr/>
        </p:nvSpPr>
        <p:spPr>
          <a:xfrm>
            <a:off x="5081420" y="3990340"/>
            <a:ext cx="5981577" cy="818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Noto Sans Symbols"/>
              <a:buNone/>
            </a:pPr>
            <a:r>
              <a:rPr lang="en-US" sz="2400">
                <a:solidFill>
                  <a:schemeClr val="lt1"/>
                </a:solidFill>
                <a:latin typeface="Arial"/>
                <a:ea typeface="Arial"/>
                <a:cs typeface="Arial"/>
                <a:sym typeface="Arial"/>
              </a:rPr>
              <a:t>    File Inclusion through BWAPP </a:t>
            </a:r>
            <a:endParaRPr/>
          </a:p>
          <a:p>
            <a:pPr indent="0" lvl="0" marL="0" marR="0" rtl="0" algn="l">
              <a:spcBef>
                <a:spcPts val="0"/>
              </a:spcBef>
              <a:spcAft>
                <a:spcPts val="0"/>
              </a:spcAft>
              <a:buClr>
                <a:schemeClr val="dk1"/>
              </a:buClr>
              <a:buSzPts val="2400"/>
              <a:buFont typeface="Noto Sans Symbols"/>
              <a:buNone/>
            </a:pPr>
            <a:r>
              <a:t/>
            </a:r>
            <a:endParaRPr sz="24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nvSpPr>
        <p:spPr>
          <a:xfrm>
            <a:off x="878108"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281" name="Google Shape;281;p20"/>
          <p:cNvPicPr preferRelativeResize="0"/>
          <p:nvPr/>
        </p:nvPicPr>
        <p:blipFill rotWithShape="1">
          <a:blip r:embed="rId3">
            <a:alphaModFix/>
          </a:blip>
          <a:srcRect b="0" l="0" r="0" t="0"/>
          <a:stretch/>
        </p:blipFill>
        <p:spPr>
          <a:xfrm>
            <a:off x="275322" y="846067"/>
            <a:ext cx="7695087" cy="5917117"/>
          </a:xfrm>
          <a:prstGeom prst="rect">
            <a:avLst/>
          </a:prstGeom>
          <a:noFill/>
          <a:ln>
            <a:noFill/>
          </a:ln>
        </p:spPr>
      </p:pic>
      <p:sp>
        <p:nvSpPr>
          <p:cNvPr id="282" name="Google Shape;282;p20"/>
          <p:cNvSpPr/>
          <p:nvPr/>
        </p:nvSpPr>
        <p:spPr>
          <a:xfrm flipH="1" rot="10800000">
            <a:off x="1120056" y="3937927"/>
            <a:ext cx="1418321" cy="221846"/>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20"/>
          <p:cNvSpPr txBox="1"/>
          <p:nvPr/>
        </p:nvSpPr>
        <p:spPr>
          <a:xfrm>
            <a:off x="275322" y="417153"/>
            <a:ext cx="22630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STEP-7:</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1"/>
          <p:cNvSpPr txBox="1"/>
          <p:nvPr/>
        </p:nvSpPr>
        <p:spPr>
          <a:xfrm>
            <a:off x="878108"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290" name="Google Shape;290;p21"/>
          <p:cNvPicPr preferRelativeResize="0"/>
          <p:nvPr/>
        </p:nvPicPr>
        <p:blipFill rotWithShape="1">
          <a:blip r:embed="rId3">
            <a:alphaModFix/>
          </a:blip>
          <a:srcRect b="0" l="0" r="0" t="0"/>
          <a:stretch/>
        </p:blipFill>
        <p:spPr>
          <a:xfrm>
            <a:off x="301925" y="679205"/>
            <a:ext cx="7499250" cy="6114888"/>
          </a:xfrm>
          <a:prstGeom prst="rect">
            <a:avLst/>
          </a:prstGeom>
          <a:noFill/>
          <a:ln>
            <a:noFill/>
          </a:ln>
        </p:spPr>
      </p:pic>
      <p:sp>
        <p:nvSpPr>
          <p:cNvPr id="291" name="Google Shape;291;p21"/>
          <p:cNvSpPr/>
          <p:nvPr/>
        </p:nvSpPr>
        <p:spPr>
          <a:xfrm>
            <a:off x="1397478" y="2728182"/>
            <a:ext cx="1319843" cy="295424"/>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p21"/>
          <p:cNvSpPr txBox="1"/>
          <p:nvPr/>
        </p:nvSpPr>
        <p:spPr>
          <a:xfrm>
            <a:off x="233606" y="317036"/>
            <a:ext cx="20857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- 8: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nvSpPr>
        <p:spPr>
          <a:xfrm>
            <a:off x="878108" y="510792"/>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299" name="Google Shape;299;p22"/>
          <p:cNvPicPr preferRelativeResize="0"/>
          <p:nvPr/>
        </p:nvPicPr>
        <p:blipFill rotWithShape="1">
          <a:blip r:embed="rId3">
            <a:alphaModFix/>
          </a:blip>
          <a:srcRect b="0" l="0" r="0" t="0"/>
          <a:stretch/>
        </p:blipFill>
        <p:spPr>
          <a:xfrm>
            <a:off x="6142920" y="12939"/>
            <a:ext cx="5813388" cy="4425351"/>
          </a:xfrm>
          <a:prstGeom prst="rect">
            <a:avLst/>
          </a:prstGeom>
          <a:noFill/>
          <a:ln>
            <a:noFill/>
          </a:ln>
        </p:spPr>
      </p:pic>
      <p:sp>
        <p:nvSpPr>
          <p:cNvPr id="300" name="Google Shape;300;p22"/>
          <p:cNvSpPr/>
          <p:nvPr/>
        </p:nvSpPr>
        <p:spPr>
          <a:xfrm>
            <a:off x="6336802" y="3805728"/>
            <a:ext cx="5022525" cy="483898"/>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22"/>
          <p:cNvSpPr txBox="1"/>
          <p:nvPr/>
        </p:nvSpPr>
        <p:spPr>
          <a:xfrm>
            <a:off x="244318" y="233802"/>
            <a:ext cx="61011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- 9:</a:t>
            </a:r>
            <a:endParaRPr/>
          </a:p>
        </p:txBody>
      </p:sp>
      <p:pic>
        <p:nvPicPr>
          <p:cNvPr descr="Text&#10;&#10;Description automatically generated with low confidence" id="302" name="Google Shape;302;p22"/>
          <p:cNvPicPr preferRelativeResize="0"/>
          <p:nvPr/>
        </p:nvPicPr>
        <p:blipFill rotWithShape="1">
          <a:blip r:embed="rId4">
            <a:alphaModFix/>
          </a:blip>
          <a:srcRect b="0" l="0" r="0" t="0"/>
          <a:stretch/>
        </p:blipFill>
        <p:spPr>
          <a:xfrm>
            <a:off x="0" y="1187438"/>
            <a:ext cx="6142920" cy="5186664"/>
          </a:xfrm>
          <a:prstGeom prst="rect">
            <a:avLst/>
          </a:prstGeom>
          <a:noFill/>
          <a:ln>
            <a:noFill/>
          </a:ln>
        </p:spPr>
      </p:pic>
      <p:sp>
        <p:nvSpPr>
          <p:cNvPr id="303" name="Google Shape;303;p22"/>
          <p:cNvSpPr/>
          <p:nvPr/>
        </p:nvSpPr>
        <p:spPr>
          <a:xfrm>
            <a:off x="4701396" y="5657361"/>
            <a:ext cx="974785" cy="139590"/>
          </a:xfrm>
          <a:prstGeom prst="rect">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nvSpPr>
        <p:spPr>
          <a:xfrm>
            <a:off x="878108"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310" name="Google Shape;310;p23"/>
          <p:cNvPicPr preferRelativeResize="0"/>
          <p:nvPr/>
        </p:nvPicPr>
        <p:blipFill rotWithShape="1">
          <a:blip r:embed="rId3">
            <a:alphaModFix/>
          </a:blip>
          <a:srcRect b="0" l="0" r="0" t="0"/>
          <a:stretch/>
        </p:blipFill>
        <p:spPr>
          <a:xfrm>
            <a:off x="292008" y="1277904"/>
            <a:ext cx="7708992" cy="5418535"/>
          </a:xfrm>
          <a:prstGeom prst="rect">
            <a:avLst/>
          </a:prstGeom>
          <a:noFill/>
          <a:ln>
            <a:noFill/>
          </a:ln>
        </p:spPr>
      </p:pic>
      <p:sp>
        <p:nvSpPr>
          <p:cNvPr id="311" name="Google Shape;311;p23"/>
          <p:cNvSpPr/>
          <p:nvPr/>
        </p:nvSpPr>
        <p:spPr>
          <a:xfrm>
            <a:off x="533956" y="3145335"/>
            <a:ext cx="3612547" cy="283665"/>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23"/>
          <p:cNvSpPr txBox="1"/>
          <p:nvPr/>
        </p:nvSpPr>
        <p:spPr>
          <a:xfrm>
            <a:off x="183548" y="525613"/>
            <a:ext cx="110149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STEP- 10:</a:t>
            </a:r>
            <a:endParaRPr/>
          </a:p>
        </p:txBody>
      </p:sp>
      <p:pic>
        <p:nvPicPr>
          <p:cNvPr id="313" name="Google Shape;313;p23"/>
          <p:cNvPicPr preferRelativeResize="0"/>
          <p:nvPr/>
        </p:nvPicPr>
        <p:blipFill rotWithShape="1">
          <a:blip r:embed="rId4">
            <a:alphaModFix/>
          </a:blip>
          <a:srcRect b="0" l="0" r="0" t="0"/>
          <a:stretch/>
        </p:blipFill>
        <p:spPr>
          <a:xfrm>
            <a:off x="8695560" y="710279"/>
            <a:ext cx="2400635" cy="12955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4"/>
          <p:cNvSpPr txBox="1"/>
          <p:nvPr/>
        </p:nvSpPr>
        <p:spPr>
          <a:xfrm>
            <a:off x="878108"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320" name="Google Shape;320;p24"/>
          <p:cNvPicPr preferRelativeResize="0"/>
          <p:nvPr/>
        </p:nvPicPr>
        <p:blipFill rotWithShape="1">
          <a:blip r:embed="rId3">
            <a:alphaModFix/>
          </a:blip>
          <a:srcRect b="0" l="0" r="0" t="0"/>
          <a:stretch/>
        </p:blipFill>
        <p:spPr>
          <a:xfrm>
            <a:off x="286446" y="954527"/>
            <a:ext cx="7692306" cy="5691854"/>
          </a:xfrm>
          <a:prstGeom prst="rect">
            <a:avLst/>
          </a:prstGeom>
          <a:noFill/>
          <a:ln>
            <a:noFill/>
          </a:ln>
        </p:spPr>
      </p:pic>
      <p:sp>
        <p:nvSpPr>
          <p:cNvPr id="321" name="Google Shape;321;p24"/>
          <p:cNvSpPr txBox="1"/>
          <p:nvPr/>
        </p:nvSpPr>
        <p:spPr>
          <a:xfrm>
            <a:off x="206862" y="483898"/>
            <a:ext cx="21024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-11: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nvSpPr>
        <p:spPr>
          <a:xfrm>
            <a:off x="175204" y="483626"/>
            <a:ext cx="8595444"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pic>
        <p:nvPicPr>
          <p:cNvPr id="328" name="Google Shape;328;p25"/>
          <p:cNvPicPr preferRelativeResize="0"/>
          <p:nvPr/>
        </p:nvPicPr>
        <p:blipFill rotWithShape="1">
          <a:blip r:embed="rId3">
            <a:alphaModFix/>
          </a:blip>
          <a:srcRect b="0" l="0" r="0" t="0"/>
          <a:stretch/>
        </p:blipFill>
        <p:spPr>
          <a:xfrm>
            <a:off x="175204" y="855032"/>
            <a:ext cx="7717336" cy="5641796"/>
          </a:xfrm>
          <a:prstGeom prst="rect">
            <a:avLst/>
          </a:prstGeom>
          <a:noFill/>
          <a:ln>
            <a:noFill/>
          </a:ln>
        </p:spPr>
      </p:pic>
      <p:sp>
        <p:nvSpPr>
          <p:cNvPr id="329" name="Google Shape;329;p25"/>
          <p:cNvSpPr/>
          <p:nvPr/>
        </p:nvSpPr>
        <p:spPr>
          <a:xfrm>
            <a:off x="8635214" y="1360636"/>
            <a:ext cx="2898304" cy="1598224"/>
          </a:xfrm>
          <a:prstGeom prst="wedgeRoundRectCallout">
            <a:avLst>
              <a:gd fmla="val -15125" name="adj1"/>
              <a:gd fmla="val 70180" name="adj2"/>
              <a:gd fmla="val 16667" name="adj3"/>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Here we can access all files and we can create and delete files ,we can traverse the all directories.</a:t>
            </a:r>
            <a:endParaRPr sz="1800">
              <a:solidFill>
                <a:schemeClr val="lt1"/>
              </a:solidFill>
              <a:latin typeface="Arial"/>
              <a:ea typeface="Arial"/>
              <a:cs typeface="Arial"/>
              <a:sym typeface="Arial"/>
            </a:endParaRPr>
          </a:p>
        </p:txBody>
      </p:sp>
      <p:sp>
        <p:nvSpPr>
          <p:cNvPr id="330" name="Google Shape;330;p25"/>
          <p:cNvSpPr txBox="1"/>
          <p:nvPr/>
        </p:nvSpPr>
        <p:spPr>
          <a:xfrm>
            <a:off x="175204" y="361172"/>
            <a:ext cx="21024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-12: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6"/>
          <p:cNvSpPr txBox="1"/>
          <p:nvPr/>
        </p:nvSpPr>
        <p:spPr>
          <a:xfrm>
            <a:off x="878108" y="483898"/>
            <a:ext cx="78925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sz="1800">
              <a:solidFill>
                <a:schemeClr val="dk1"/>
              </a:solidFill>
              <a:latin typeface="Arial"/>
              <a:ea typeface="Arial"/>
              <a:cs typeface="Arial"/>
              <a:sym typeface="Arial"/>
            </a:endParaRPr>
          </a:p>
        </p:txBody>
      </p:sp>
      <p:sp>
        <p:nvSpPr>
          <p:cNvPr id="337" name="Google Shape;337;p26"/>
          <p:cNvSpPr txBox="1"/>
          <p:nvPr/>
        </p:nvSpPr>
        <p:spPr>
          <a:xfrm>
            <a:off x="1178458" y="750876"/>
            <a:ext cx="3287167" cy="6930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Conclusion</a:t>
            </a:r>
            <a:endParaRPr sz="4000">
              <a:solidFill>
                <a:schemeClr val="lt1"/>
              </a:solidFill>
              <a:latin typeface="Arial"/>
              <a:ea typeface="Arial"/>
              <a:cs typeface="Arial"/>
              <a:sym typeface="Arial"/>
            </a:endParaRPr>
          </a:p>
        </p:txBody>
      </p:sp>
      <p:sp>
        <p:nvSpPr>
          <p:cNvPr id="338" name="Google Shape;338;p26"/>
          <p:cNvSpPr txBox="1"/>
          <p:nvPr/>
        </p:nvSpPr>
        <p:spPr>
          <a:xfrm>
            <a:off x="1345319" y="1643583"/>
            <a:ext cx="9169028" cy="2221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The most effective solution to eliminate file inclusion vulnerabilities is to avoid passing user-submitted input to any filesystem/framework API. If this is not possible the application can maintain an allow list of files, that may be included by the page, and then use an identifier (for example the index number) to access to the selected file. Any request containing an invalid identifier has to be rejected, in this way there is no attack surface for malicious users to manipulate the path.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nvSpPr>
        <p:spPr>
          <a:xfrm>
            <a:off x="1" y="4883135"/>
            <a:ext cx="12191999" cy="100931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THANK YOU</a:t>
            </a:r>
            <a:endParaRPr sz="6000">
              <a:solidFill>
                <a:schemeClr val="lt1"/>
              </a:solidFill>
              <a:latin typeface="Arial"/>
              <a:ea typeface="Arial"/>
              <a:cs typeface="Arial"/>
              <a:sym typeface="Arial"/>
            </a:endParaRPr>
          </a:p>
        </p:txBody>
      </p:sp>
      <p:sp>
        <p:nvSpPr>
          <p:cNvPr id="345" name="Google Shape;345;p27"/>
          <p:cNvSpPr txBox="1"/>
          <p:nvPr/>
        </p:nvSpPr>
        <p:spPr>
          <a:xfrm>
            <a:off x="51" y="5819290"/>
            <a:ext cx="12191852" cy="37965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67">
              <a:solidFill>
                <a:schemeClr val="lt1"/>
              </a:solidFill>
              <a:latin typeface="Arial"/>
              <a:ea typeface="Arial"/>
              <a:cs typeface="Arial"/>
              <a:sym typeface="Arial"/>
            </a:endParaRPr>
          </a:p>
        </p:txBody>
      </p:sp>
      <p:sp>
        <p:nvSpPr>
          <p:cNvPr id="346" name="Google Shape;346;p27"/>
          <p:cNvSpPr txBox="1"/>
          <p:nvPr/>
        </p:nvSpPr>
        <p:spPr>
          <a:xfrm>
            <a:off x="136268" y="1468380"/>
            <a:ext cx="4622060" cy="1581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Presented By:</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PAPASANI VENKATA RAVINDRA REDDY</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PUVVADA NAGENDRA SAI KIRANU</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RAVURI MARTIN MADHAV</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SARIKOKKULA SALOMAN RAJU</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SHAIK RIZWAN AHMED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nvSpPr>
        <p:spPr>
          <a:xfrm>
            <a:off x="775063" y="880863"/>
            <a:ext cx="2719767" cy="90362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Arial"/>
                <a:ea typeface="Arial"/>
                <a:cs typeface="Arial"/>
                <a:sym typeface="Arial"/>
              </a:rPr>
              <a:t>Agenda</a:t>
            </a:r>
            <a:endParaRPr sz="5400">
              <a:solidFill>
                <a:schemeClr val="lt1"/>
              </a:solidFill>
              <a:latin typeface="Arial"/>
              <a:ea typeface="Arial"/>
              <a:cs typeface="Arial"/>
              <a:sym typeface="Arial"/>
            </a:endParaRPr>
          </a:p>
        </p:txBody>
      </p:sp>
      <p:grpSp>
        <p:nvGrpSpPr>
          <p:cNvPr id="117" name="Google Shape;117;p3"/>
          <p:cNvGrpSpPr/>
          <p:nvPr/>
        </p:nvGrpSpPr>
        <p:grpSpPr>
          <a:xfrm>
            <a:off x="6096000" y="1068601"/>
            <a:ext cx="4815287" cy="1431781"/>
            <a:chOff x="756138" y="869027"/>
            <a:chExt cx="4815287" cy="1431781"/>
          </a:xfrm>
        </p:grpSpPr>
        <p:sp>
          <p:nvSpPr>
            <p:cNvPr id="118" name="Google Shape;118;p3"/>
            <p:cNvSpPr txBox="1"/>
            <p:nvPr/>
          </p:nvSpPr>
          <p:spPr>
            <a:xfrm>
              <a:off x="756138" y="1100479"/>
              <a:ext cx="1292103" cy="1200329"/>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1"/>
                  </a:solidFill>
                  <a:latin typeface="Arial"/>
                  <a:ea typeface="Arial"/>
                  <a:cs typeface="Arial"/>
                  <a:sym typeface="Arial"/>
                </a:rPr>
                <a:t>01</a:t>
              </a:r>
              <a:endParaRPr b="1" sz="7200">
                <a:solidFill>
                  <a:schemeClr val="accent1"/>
                </a:solidFill>
                <a:latin typeface="Arial"/>
                <a:ea typeface="Arial"/>
                <a:cs typeface="Arial"/>
                <a:sym typeface="Arial"/>
              </a:endParaRPr>
            </a:p>
          </p:txBody>
        </p:sp>
        <p:grpSp>
          <p:nvGrpSpPr>
            <p:cNvPr id="119" name="Google Shape;119;p3"/>
            <p:cNvGrpSpPr/>
            <p:nvPr/>
          </p:nvGrpSpPr>
          <p:grpSpPr>
            <a:xfrm>
              <a:off x="1730154" y="869027"/>
              <a:ext cx="3841271" cy="1309191"/>
              <a:chOff x="859716" y="940820"/>
              <a:chExt cx="3841271" cy="1272313"/>
            </a:xfrm>
          </p:grpSpPr>
          <p:sp>
            <p:nvSpPr>
              <p:cNvPr id="120" name="Google Shape;120;p3"/>
              <p:cNvSpPr txBox="1"/>
              <p:nvPr/>
            </p:nvSpPr>
            <p:spPr>
              <a:xfrm>
                <a:off x="859716" y="940820"/>
                <a:ext cx="3841271" cy="322734"/>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sp>
            <p:nvSpPr>
              <p:cNvPr id="121" name="Google Shape;121;p3"/>
              <p:cNvSpPr txBox="1"/>
              <p:nvPr/>
            </p:nvSpPr>
            <p:spPr>
              <a:xfrm>
                <a:off x="1053147" y="1315533"/>
                <a:ext cx="3647700" cy="897600"/>
              </a:xfrm>
              <a:prstGeom prst="rect">
                <a:avLst/>
              </a:prstGeom>
              <a:noFill/>
              <a:ln>
                <a:noFill/>
              </a:ln>
            </p:spPr>
            <p:txBody>
              <a:bodyPr anchorCtr="0" anchor="ctr" bIns="45700" lIns="91425" spcFirstLastPara="1" rIns="91425" wrap="square" tIns="45700">
                <a:spAutoFit/>
              </a:bodyPr>
              <a:lstStyle/>
              <a:p>
                <a:pPr indent="0" lvl="0" marL="457200" marR="0" rtl="0" algn="l">
                  <a:spcBef>
                    <a:spcPts val="0"/>
                  </a:spcBef>
                  <a:spcAft>
                    <a:spcPts val="0"/>
                  </a:spcAft>
                  <a:buNone/>
                </a:pPr>
                <a:r>
                  <a:rPr lang="en-US" sz="5400">
                    <a:solidFill>
                      <a:schemeClr val="lt1"/>
                    </a:solidFill>
                    <a:latin typeface="Arial"/>
                    <a:ea typeface="Arial"/>
                    <a:cs typeface="Arial"/>
                    <a:sym typeface="Arial"/>
                  </a:rPr>
                  <a:t>What ?</a:t>
                </a:r>
                <a:endParaRPr/>
              </a:p>
            </p:txBody>
          </p:sp>
        </p:grpSp>
      </p:grpSp>
      <p:grpSp>
        <p:nvGrpSpPr>
          <p:cNvPr id="122" name="Google Shape;122;p3"/>
          <p:cNvGrpSpPr/>
          <p:nvPr/>
        </p:nvGrpSpPr>
        <p:grpSpPr>
          <a:xfrm>
            <a:off x="6096000" y="2866843"/>
            <a:ext cx="4815287" cy="1431781"/>
            <a:chOff x="756138" y="869027"/>
            <a:chExt cx="4815287" cy="1431781"/>
          </a:xfrm>
        </p:grpSpPr>
        <p:sp>
          <p:nvSpPr>
            <p:cNvPr id="123" name="Google Shape;123;p3"/>
            <p:cNvSpPr txBox="1"/>
            <p:nvPr/>
          </p:nvSpPr>
          <p:spPr>
            <a:xfrm>
              <a:off x="756138" y="1100479"/>
              <a:ext cx="1292103" cy="1200329"/>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2"/>
                  </a:solidFill>
                  <a:latin typeface="Arial"/>
                  <a:ea typeface="Arial"/>
                  <a:cs typeface="Arial"/>
                  <a:sym typeface="Arial"/>
                </a:rPr>
                <a:t>02</a:t>
              </a:r>
              <a:endParaRPr b="1" sz="7200">
                <a:solidFill>
                  <a:schemeClr val="accent2"/>
                </a:solidFill>
                <a:latin typeface="Arial"/>
                <a:ea typeface="Arial"/>
                <a:cs typeface="Arial"/>
                <a:sym typeface="Arial"/>
              </a:endParaRPr>
            </a:p>
          </p:txBody>
        </p:sp>
        <p:grpSp>
          <p:nvGrpSpPr>
            <p:cNvPr id="124" name="Google Shape;124;p3"/>
            <p:cNvGrpSpPr/>
            <p:nvPr/>
          </p:nvGrpSpPr>
          <p:grpSpPr>
            <a:xfrm>
              <a:off x="1730154" y="869027"/>
              <a:ext cx="3841271" cy="1309191"/>
              <a:chOff x="859716" y="940820"/>
              <a:chExt cx="3841271" cy="1272313"/>
            </a:xfrm>
          </p:grpSpPr>
          <p:sp>
            <p:nvSpPr>
              <p:cNvPr id="125" name="Google Shape;125;p3"/>
              <p:cNvSpPr txBox="1"/>
              <p:nvPr/>
            </p:nvSpPr>
            <p:spPr>
              <a:xfrm>
                <a:off x="859716" y="940820"/>
                <a:ext cx="3841271" cy="329017"/>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sp>
            <p:nvSpPr>
              <p:cNvPr id="126" name="Google Shape;126;p3"/>
              <p:cNvSpPr txBox="1"/>
              <p:nvPr/>
            </p:nvSpPr>
            <p:spPr>
              <a:xfrm>
                <a:off x="1053147" y="1315533"/>
                <a:ext cx="3647700" cy="897600"/>
              </a:xfrm>
              <a:prstGeom prst="rect">
                <a:avLst/>
              </a:prstGeom>
              <a:noFill/>
              <a:ln>
                <a:noFill/>
              </a:ln>
            </p:spPr>
            <p:txBody>
              <a:bodyPr anchorCtr="0" anchor="ctr" bIns="45700" lIns="91425" spcFirstLastPara="1" rIns="91425" wrap="square" tIns="45700">
                <a:spAutoFit/>
              </a:bodyPr>
              <a:lstStyle/>
              <a:p>
                <a:pPr indent="0" lvl="0" marL="457200" marR="0" rtl="0" algn="l">
                  <a:spcBef>
                    <a:spcPts val="0"/>
                  </a:spcBef>
                  <a:spcAft>
                    <a:spcPts val="0"/>
                  </a:spcAft>
                  <a:buNone/>
                </a:pPr>
                <a:r>
                  <a:rPr lang="en-US" sz="5400">
                    <a:solidFill>
                      <a:schemeClr val="lt1"/>
                    </a:solidFill>
                    <a:latin typeface="Arial"/>
                    <a:ea typeface="Arial"/>
                    <a:cs typeface="Arial"/>
                    <a:sym typeface="Arial"/>
                  </a:rPr>
                  <a:t>Why ?</a:t>
                </a:r>
                <a:endParaRPr/>
              </a:p>
            </p:txBody>
          </p:sp>
        </p:grpSp>
      </p:grpSp>
      <p:grpSp>
        <p:nvGrpSpPr>
          <p:cNvPr id="127" name="Google Shape;127;p3"/>
          <p:cNvGrpSpPr/>
          <p:nvPr/>
        </p:nvGrpSpPr>
        <p:grpSpPr>
          <a:xfrm>
            <a:off x="6096000" y="4620819"/>
            <a:ext cx="4815287" cy="1431781"/>
            <a:chOff x="756138" y="869027"/>
            <a:chExt cx="4815287" cy="1431781"/>
          </a:xfrm>
        </p:grpSpPr>
        <p:sp>
          <p:nvSpPr>
            <p:cNvPr id="128" name="Google Shape;128;p3"/>
            <p:cNvSpPr txBox="1"/>
            <p:nvPr/>
          </p:nvSpPr>
          <p:spPr>
            <a:xfrm>
              <a:off x="756138" y="1100479"/>
              <a:ext cx="1292103" cy="1200329"/>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3"/>
                  </a:solidFill>
                  <a:latin typeface="Arial"/>
                  <a:ea typeface="Arial"/>
                  <a:cs typeface="Arial"/>
                  <a:sym typeface="Arial"/>
                </a:rPr>
                <a:t>03</a:t>
              </a:r>
              <a:endParaRPr b="1" sz="7200">
                <a:solidFill>
                  <a:schemeClr val="accent3"/>
                </a:solidFill>
                <a:latin typeface="Arial"/>
                <a:ea typeface="Arial"/>
                <a:cs typeface="Arial"/>
                <a:sym typeface="Arial"/>
              </a:endParaRPr>
            </a:p>
          </p:txBody>
        </p:sp>
        <p:grpSp>
          <p:nvGrpSpPr>
            <p:cNvPr id="129" name="Google Shape;129;p3"/>
            <p:cNvGrpSpPr/>
            <p:nvPr/>
          </p:nvGrpSpPr>
          <p:grpSpPr>
            <a:xfrm>
              <a:off x="1730154" y="869027"/>
              <a:ext cx="3841271" cy="1302962"/>
              <a:chOff x="859716" y="940820"/>
              <a:chExt cx="3841271" cy="1272314"/>
            </a:xfrm>
          </p:grpSpPr>
          <p:sp>
            <p:nvSpPr>
              <p:cNvPr id="130" name="Google Shape;130;p3"/>
              <p:cNvSpPr txBox="1"/>
              <p:nvPr/>
            </p:nvSpPr>
            <p:spPr>
              <a:xfrm>
                <a:off x="859716" y="940820"/>
                <a:ext cx="3841271" cy="33059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sp>
            <p:nvSpPr>
              <p:cNvPr id="131" name="Google Shape;131;p3"/>
              <p:cNvSpPr txBox="1"/>
              <p:nvPr/>
            </p:nvSpPr>
            <p:spPr>
              <a:xfrm>
                <a:off x="1052590" y="1311334"/>
                <a:ext cx="3647700" cy="901800"/>
              </a:xfrm>
              <a:prstGeom prst="rect">
                <a:avLst/>
              </a:prstGeom>
              <a:noFill/>
              <a:ln>
                <a:noFill/>
              </a:ln>
            </p:spPr>
            <p:txBody>
              <a:bodyPr anchorCtr="0" anchor="ctr" bIns="45700" lIns="91425" spcFirstLastPara="1" rIns="91425" wrap="square" tIns="45700">
                <a:spAutoFit/>
              </a:bodyPr>
              <a:lstStyle/>
              <a:p>
                <a:pPr indent="0" lvl="0" marL="457200" marR="0" rtl="0" algn="l">
                  <a:spcBef>
                    <a:spcPts val="0"/>
                  </a:spcBef>
                  <a:spcAft>
                    <a:spcPts val="0"/>
                  </a:spcAft>
                  <a:buNone/>
                </a:pPr>
                <a:r>
                  <a:rPr lang="en-US" sz="5400">
                    <a:solidFill>
                      <a:schemeClr val="lt1"/>
                    </a:solidFill>
                    <a:latin typeface="Arial"/>
                    <a:ea typeface="Arial"/>
                    <a:cs typeface="Arial"/>
                    <a:sym typeface="Arial"/>
                  </a:rPr>
                  <a:t>How?</a:t>
                </a:r>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nvSpPr>
        <p:spPr>
          <a:xfrm>
            <a:off x="639380" y="303235"/>
            <a:ext cx="10921127" cy="75322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What Is File Inclusion?</a:t>
            </a:r>
            <a:endParaRPr sz="4400">
              <a:solidFill>
                <a:schemeClr val="lt1"/>
              </a:solidFill>
              <a:latin typeface="Arial"/>
              <a:ea typeface="Arial"/>
              <a:cs typeface="Arial"/>
              <a:sym typeface="Arial"/>
            </a:endParaRPr>
          </a:p>
        </p:txBody>
      </p:sp>
      <p:sp>
        <p:nvSpPr>
          <p:cNvPr id="138" name="Google Shape;138;p4"/>
          <p:cNvSpPr txBox="1"/>
          <p:nvPr/>
        </p:nvSpPr>
        <p:spPr>
          <a:xfrm>
            <a:off x="639380" y="1323110"/>
            <a:ext cx="10143450" cy="81976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Noto Sans Symbols"/>
              <a:buChar char="⮚"/>
            </a:pPr>
            <a:r>
              <a:rPr lang="en-US" sz="1600">
                <a:solidFill>
                  <a:schemeClr val="lt1"/>
                </a:solidFill>
                <a:latin typeface="Arial"/>
                <a:ea typeface="Arial"/>
                <a:cs typeface="Arial"/>
                <a:sym typeface="Arial"/>
              </a:rPr>
              <a:t>An attacker can use Local File Inclusion (LFI) to trick the web application into exposing or running files on the web server. An LFI attack may lead to information disclosure, remote code execution, or even Cross-site Scripting (XSS)</a:t>
            </a:r>
            <a:endParaRPr/>
          </a:p>
        </p:txBody>
      </p:sp>
      <p:sp>
        <p:nvSpPr>
          <p:cNvPr id="139" name="Google Shape;139;p4"/>
          <p:cNvSpPr txBox="1"/>
          <p:nvPr/>
        </p:nvSpPr>
        <p:spPr>
          <a:xfrm>
            <a:off x="639380" y="2226309"/>
            <a:ext cx="9406783" cy="7532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Why File Inclusion?</a:t>
            </a:r>
            <a:r>
              <a:rPr lang="en-US" sz="4400">
                <a:solidFill>
                  <a:schemeClr val="dk1"/>
                </a:solidFill>
                <a:latin typeface="Arial"/>
                <a:ea typeface="Arial"/>
                <a:cs typeface="Arial"/>
                <a:sym typeface="Arial"/>
              </a:rPr>
              <a:t> e(XSS)</a:t>
            </a:r>
            <a:endParaRPr/>
          </a:p>
        </p:txBody>
      </p:sp>
      <p:sp>
        <p:nvSpPr>
          <p:cNvPr id="140" name="Google Shape;140;p4"/>
          <p:cNvSpPr txBox="1"/>
          <p:nvPr/>
        </p:nvSpPr>
        <p:spPr>
          <a:xfrm>
            <a:off x="639380" y="3246184"/>
            <a:ext cx="10143450" cy="81976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Noto Sans Symbols"/>
              <a:buChar char="⮚"/>
            </a:pPr>
            <a:r>
              <a:rPr lang="en-US" sz="1600">
                <a:solidFill>
                  <a:schemeClr val="lt1"/>
                </a:solidFill>
                <a:latin typeface="Arial"/>
                <a:ea typeface="Arial"/>
                <a:cs typeface="Arial"/>
                <a:sym typeface="Arial"/>
              </a:rPr>
              <a:t>A Local File Inclusion attack is used to trick the application into exposing or running files on the server. They allow attackers to execute arbitrary commands or, if the server is misconfigured and running with high privileges, to gain access to sensitive data.</a:t>
            </a:r>
            <a:endParaRPr/>
          </a:p>
        </p:txBody>
      </p:sp>
      <p:sp>
        <p:nvSpPr>
          <p:cNvPr id="141" name="Google Shape;141;p4"/>
          <p:cNvSpPr txBox="1"/>
          <p:nvPr/>
        </p:nvSpPr>
        <p:spPr>
          <a:xfrm>
            <a:off x="639380" y="4332605"/>
            <a:ext cx="8534400" cy="7532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How File Inclusion?</a:t>
            </a:r>
            <a:endParaRPr/>
          </a:p>
        </p:txBody>
      </p:sp>
      <p:sp>
        <p:nvSpPr>
          <p:cNvPr id="142" name="Google Shape;142;p4"/>
          <p:cNvSpPr txBox="1"/>
          <p:nvPr/>
        </p:nvSpPr>
        <p:spPr>
          <a:xfrm>
            <a:off x="639381" y="5352480"/>
            <a:ext cx="8534400" cy="130744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600"/>
              <a:buFont typeface="Noto Sans Symbols"/>
              <a:buChar char="⮚"/>
            </a:pPr>
            <a:r>
              <a:rPr lang="en-US" sz="1600">
                <a:solidFill>
                  <a:schemeClr val="lt1"/>
                </a:solidFill>
                <a:latin typeface="Arial"/>
                <a:ea typeface="Arial"/>
                <a:cs typeface="Arial"/>
                <a:sym typeface="Arial"/>
              </a:rPr>
              <a:t>These attacks typically occur when an application uses the path to a file as input. If the application treats that input as trusted, an attacker can use the local file in an include statement.</a:t>
            </a:r>
            <a:endParaRPr/>
          </a:p>
          <a:p>
            <a:pPr indent="-285750" lvl="0" marL="285750" marR="0" rtl="0" algn="l">
              <a:spcBef>
                <a:spcPts val="0"/>
              </a:spcBef>
              <a:spcAft>
                <a:spcPts val="0"/>
              </a:spcAft>
              <a:buClr>
                <a:schemeClr val="lt1"/>
              </a:buClr>
              <a:buSzPts val="1600"/>
              <a:buFont typeface="Noto Sans Symbols"/>
              <a:buChar char="⮚"/>
            </a:pPr>
            <a:r>
              <a:rPr lang="en-US" sz="1600">
                <a:solidFill>
                  <a:schemeClr val="lt1"/>
                </a:solidFill>
                <a:latin typeface="Arial"/>
                <a:ea typeface="Arial"/>
                <a:cs typeface="Arial"/>
                <a:sym typeface="Arial"/>
              </a:rPr>
              <a:t>While Local File Inclusion and Remote File Inclusion are very similar, an attacker using LFI may include only local files.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txBox="1"/>
          <p:nvPr/>
        </p:nvSpPr>
        <p:spPr>
          <a:xfrm>
            <a:off x="627399" y="459664"/>
            <a:ext cx="9794202" cy="7532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File Inclusion Through LFI Suite </a:t>
            </a:r>
            <a:endParaRPr/>
          </a:p>
        </p:txBody>
      </p:sp>
      <p:sp>
        <p:nvSpPr>
          <p:cNvPr id="149" name="Google Shape;149;p5"/>
          <p:cNvSpPr txBox="1"/>
          <p:nvPr/>
        </p:nvSpPr>
        <p:spPr>
          <a:xfrm>
            <a:off x="627399" y="1744495"/>
            <a:ext cx="9402078" cy="10628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none">
                <a:solidFill>
                  <a:schemeClr val="lt2"/>
                </a:solidFill>
                <a:latin typeface="Arial"/>
                <a:ea typeface="Arial"/>
                <a:cs typeface="Arial"/>
                <a:sym typeface="Arial"/>
              </a:rPr>
              <a:t>LFI SUITE :</a:t>
            </a:r>
            <a:endParaRPr/>
          </a:p>
          <a:p>
            <a:pPr indent="-342900" lvl="0" marL="342900" marR="0" rtl="0" algn="l">
              <a:spcBef>
                <a:spcPts val="0"/>
              </a:spcBef>
              <a:spcAft>
                <a:spcPts val="0"/>
              </a:spcAft>
              <a:buClr>
                <a:schemeClr val="lt2"/>
              </a:buClr>
              <a:buSzPts val="2000"/>
              <a:buFont typeface="Noto Sans Symbols"/>
              <a:buChar char="⮚"/>
            </a:pPr>
            <a:r>
              <a:rPr lang="en-US" sz="2000">
                <a:solidFill>
                  <a:schemeClr val="lt2"/>
                </a:solidFill>
                <a:latin typeface="Arial"/>
                <a:ea typeface="Arial"/>
                <a:cs typeface="Arial"/>
                <a:sym typeface="Arial"/>
              </a:rPr>
              <a:t>LFI Suite is a totally automatic tool able to scan and exploit Local File Inclusion vulnerabilities using many different methods of attack, listed below.</a:t>
            </a:r>
            <a:endParaRPr sz="1800">
              <a:solidFill>
                <a:schemeClr val="lt1"/>
              </a:solidFill>
              <a:latin typeface="Arial"/>
              <a:ea typeface="Arial"/>
              <a:cs typeface="Arial"/>
              <a:sym typeface="Arial"/>
            </a:endParaRPr>
          </a:p>
        </p:txBody>
      </p:sp>
      <p:sp>
        <p:nvSpPr>
          <p:cNvPr id="150" name="Google Shape;150;p5"/>
          <p:cNvSpPr txBox="1"/>
          <p:nvPr/>
        </p:nvSpPr>
        <p:spPr>
          <a:xfrm>
            <a:off x="705037" y="3039130"/>
            <a:ext cx="8534400"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Features:</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Works with Windows, Linux and OS X</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Automatic Configuration</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Automatic Update</a:t>
            </a:r>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Provides 8 different Local File Inclusion attack modalities:</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/proc/self/environ</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php://filter</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php://input</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/proc/self/fd</a:t>
            </a:r>
            <a:endParaRPr sz="14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access log</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data://</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expect://</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Tor proxy support</a:t>
            </a:r>
            <a:endParaRPr/>
          </a:p>
          <a:p>
            <a:pPr indent="-285750" lvl="0" marL="285750" marR="0" rtl="0" algn="l">
              <a:spcBef>
                <a:spcPts val="0"/>
              </a:spcBef>
              <a:spcAft>
                <a:spcPts val="0"/>
              </a:spcAft>
              <a:buClr>
                <a:schemeClr val="lt1"/>
              </a:buClr>
              <a:buSzPts val="1400"/>
              <a:buFont typeface="Noto Sans Symbols"/>
              <a:buChar char="✔"/>
            </a:pPr>
            <a:r>
              <a:rPr lang="en-US" sz="1400">
                <a:solidFill>
                  <a:schemeClr val="lt1"/>
                </a:solidFill>
                <a:latin typeface="Arial"/>
                <a:ea typeface="Arial"/>
                <a:cs typeface="Arial"/>
                <a:sym typeface="Arial"/>
              </a:rPr>
              <a:t>Reverse Shell for Windows, Linux and OS 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nvSpPr>
        <p:spPr>
          <a:xfrm>
            <a:off x="226931" y="451987"/>
            <a:ext cx="9543911" cy="5727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Implementation Of File Inclusion Through LFI Suite</a:t>
            </a:r>
            <a:endParaRPr/>
          </a:p>
        </p:txBody>
      </p:sp>
      <p:pic>
        <p:nvPicPr>
          <p:cNvPr id="157" name="Google Shape;157;p6"/>
          <p:cNvPicPr preferRelativeResize="0"/>
          <p:nvPr/>
        </p:nvPicPr>
        <p:blipFill rotWithShape="1">
          <a:blip r:embed="rId3">
            <a:alphaModFix/>
          </a:blip>
          <a:srcRect b="0" l="0" r="0" t="0"/>
          <a:stretch/>
        </p:blipFill>
        <p:spPr>
          <a:xfrm>
            <a:off x="318705" y="1763121"/>
            <a:ext cx="7616812" cy="4777843"/>
          </a:xfrm>
          <a:prstGeom prst="rect">
            <a:avLst/>
          </a:prstGeom>
          <a:solidFill>
            <a:schemeClr val="accent2"/>
          </a:solidFill>
          <a:ln cap="flat" cmpd="sng" w="12700">
            <a:solidFill>
              <a:schemeClr val="lt1"/>
            </a:solidFill>
            <a:prstDash val="solid"/>
            <a:round/>
            <a:headEnd len="sm" w="sm" type="none"/>
            <a:tailEnd len="sm" w="sm" type="none"/>
          </a:ln>
        </p:spPr>
      </p:pic>
      <p:sp>
        <p:nvSpPr>
          <p:cNvPr id="158" name="Google Shape;158;p6"/>
          <p:cNvSpPr txBox="1"/>
          <p:nvPr/>
        </p:nvSpPr>
        <p:spPr>
          <a:xfrm>
            <a:off x="151844" y="451987"/>
            <a:ext cx="9610656" cy="5727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     </a:t>
            </a:r>
            <a:endParaRPr/>
          </a:p>
        </p:txBody>
      </p:sp>
      <p:sp>
        <p:nvSpPr>
          <p:cNvPr id="159" name="Google Shape;159;p6"/>
          <p:cNvSpPr txBox="1"/>
          <p:nvPr/>
        </p:nvSpPr>
        <p:spPr>
          <a:xfrm>
            <a:off x="151844" y="451987"/>
            <a:ext cx="9685743" cy="5727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         </a:t>
            </a:r>
            <a:endParaRPr/>
          </a:p>
        </p:txBody>
      </p:sp>
      <p:sp>
        <p:nvSpPr>
          <p:cNvPr id="160" name="Google Shape;160;p6"/>
          <p:cNvSpPr txBox="1"/>
          <p:nvPr/>
        </p:nvSpPr>
        <p:spPr>
          <a:xfrm>
            <a:off x="226931" y="1247456"/>
            <a:ext cx="1365643"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1:</a:t>
            </a:r>
            <a:endParaRPr sz="1800">
              <a:solidFill>
                <a:schemeClr val="lt1"/>
              </a:solidFill>
              <a:latin typeface="Arial"/>
              <a:ea typeface="Arial"/>
              <a:cs typeface="Arial"/>
              <a:sym typeface="Arial"/>
            </a:endParaRPr>
          </a:p>
        </p:txBody>
      </p:sp>
      <p:sp>
        <p:nvSpPr>
          <p:cNvPr id="161" name="Google Shape;161;p6"/>
          <p:cNvSpPr/>
          <p:nvPr/>
        </p:nvSpPr>
        <p:spPr>
          <a:xfrm>
            <a:off x="435925" y="5898547"/>
            <a:ext cx="1493408" cy="483898"/>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6"/>
          <p:cNvSpPr/>
          <p:nvPr/>
        </p:nvSpPr>
        <p:spPr>
          <a:xfrm>
            <a:off x="1592574" y="4028536"/>
            <a:ext cx="986724" cy="284672"/>
          </a:xfrm>
          <a:prstGeom prst="leftArrow">
            <a:avLst>
              <a:gd fmla="val 50000" name="adj1"/>
              <a:gd fmla="val 50000" name="adj2"/>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6"/>
          <p:cNvSpPr/>
          <p:nvPr/>
        </p:nvSpPr>
        <p:spPr>
          <a:xfrm>
            <a:off x="2027208" y="4830792"/>
            <a:ext cx="232913" cy="207034"/>
          </a:xfrm>
          <a:prstGeom prst="downArrow">
            <a:avLst>
              <a:gd fmla="val 50000" name="adj1"/>
              <a:gd fmla="val 50000" name="adj2"/>
            </a:avLst>
          </a:prstGeom>
          <a:solidFill>
            <a:schemeClr val="accent1"/>
          </a:solidFill>
          <a:ln cap="flat" cmpd="sng" w="12700">
            <a:solidFill>
              <a:srgbClr val="0089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7"/>
          <p:cNvPicPr preferRelativeResize="0"/>
          <p:nvPr/>
        </p:nvPicPr>
        <p:blipFill rotWithShape="1">
          <a:blip r:embed="rId3">
            <a:alphaModFix/>
          </a:blip>
          <a:srcRect b="0" l="0" r="0" t="0"/>
          <a:stretch/>
        </p:blipFill>
        <p:spPr>
          <a:xfrm>
            <a:off x="442182" y="1129355"/>
            <a:ext cx="7436453" cy="5391880"/>
          </a:xfrm>
          <a:prstGeom prst="rect">
            <a:avLst/>
          </a:prstGeom>
          <a:noFill/>
          <a:ln>
            <a:noFill/>
          </a:ln>
        </p:spPr>
      </p:pic>
      <p:sp>
        <p:nvSpPr>
          <p:cNvPr id="170" name="Google Shape;170;p7"/>
          <p:cNvSpPr txBox="1"/>
          <p:nvPr/>
        </p:nvSpPr>
        <p:spPr>
          <a:xfrm>
            <a:off x="442182" y="584015"/>
            <a:ext cx="1377414"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STEP-2:</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nvSpPr>
        <p:spPr>
          <a:xfrm>
            <a:off x="376696" y="584015"/>
            <a:ext cx="1594353"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STEP- 3:</a:t>
            </a:r>
            <a:endParaRPr sz="1800">
              <a:solidFill>
                <a:schemeClr val="lt1"/>
              </a:solidFill>
              <a:latin typeface="Arial"/>
              <a:ea typeface="Arial"/>
              <a:cs typeface="Arial"/>
              <a:sym typeface="Arial"/>
            </a:endParaRPr>
          </a:p>
        </p:txBody>
      </p:sp>
      <p:pic>
        <p:nvPicPr>
          <p:cNvPr id="177" name="Google Shape;177;p8"/>
          <p:cNvPicPr preferRelativeResize="0"/>
          <p:nvPr/>
        </p:nvPicPr>
        <p:blipFill rotWithShape="1">
          <a:blip r:embed="rId3">
            <a:alphaModFix/>
          </a:blip>
          <a:srcRect b="0" l="0" r="0" t="0"/>
          <a:stretch/>
        </p:blipFill>
        <p:spPr>
          <a:xfrm>
            <a:off x="376696" y="1059569"/>
            <a:ext cx="7567425" cy="5564825"/>
          </a:xfrm>
          <a:prstGeom prst="rect">
            <a:avLst/>
          </a:prstGeom>
          <a:noFill/>
          <a:ln>
            <a:noFill/>
          </a:ln>
        </p:spPr>
      </p:pic>
      <p:sp>
        <p:nvSpPr>
          <p:cNvPr id="178" name="Google Shape;178;p8"/>
          <p:cNvSpPr/>
          <p:nvPr/>
        </p:nvSpPr>
        <p:spPr>
          <a:xfrm>
            <a:off x="759125" y="1059569"/>
            <a:ext cx="2671265" cy="248784"/>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txBox="1"/>
          <p:nvPr/>
        </p:nvSpPr>
        <p:spPr>
          <a:xfrm>
            <a:off x="335809" y="584015"/>
            <a:ext cx="1635240" cy="3621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STEP- 4:</a:t>
            </a:r>
            <a:endParaRPr sz="1800">
              <a:solidFill>
                <a:schemeClr val="lt1"/>
              </a:solidFill>
              <a:latin typeface="Arial"/>
              <a:ea typeface="Arial"/>
              <a:cs typeface="Arial"/>
              <a:sym typeface="Arial"/>
            </a:endParaRPr>
          </a:p>
        </p:txBody>
      </p:sp>
      <p:pic>
        <p:nvPicPr>
          <p:cNvPr id="185" name="Google Shape;185;p9"/>
          <p:cNvPicPr preferRelativeResize="0"/>
          <p:nvPr/>
        </p:nvPicPr>
        <p:blipFill rotWithShape="1">
          <a:blip r:embed="rId3">
            <a:alphaModFix/>
          </a:blip>
          <a:srcRect b="0" l="0" r="0" t="0"/>
          <a:stretch/>
        </p:blipFill>
        <p:spPr>
          <a:xfrm>
            <a:off x="259578" y="1193918"/>
            <a:ext cx="7681475" cy="5421273"/>
          </a:xfrm>
          <a:prstGeom prst="rect">
            <a:avLst/>
          </a:prstGeom>
          <a:noFill/>
          <a:ln>
            <a:noFill/>
          </a:ln>
        </p:spPr>
      </p:pic>
      <p:sp>
        <p:nvSpPr>
          <p:cNvPr id="186" name="Google Shape;186;p9"/>
          <p:cNvSpPr/>
          <p:nvPr/>
        </p:nvSpPr>
        <p:spPr>
          <a:xfrm>
            <a:off x="736276" y="5523109"/>
            <a:ext cx="2336058" cy="362169"/>
          </a:xfrm>
          <a:prstGeom prst="roundRect">
            <a:avLst>
              <a:gd fmla="val 16667" name="adj"/>
            </a:avLst>
          </a:prstGeom>
          <a:solidFill>
            <a:schemeClr val="accent1">
              <a:alpha val="0"/>
            </a:schemeClr>
          </a:solid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over and End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Break Slide Master">
  <a:themeElements>
    <a:clrScheme name="ALLPPT-404">
      <a:dk1>
        <a:srgbClr val="000000"/>
      </a:dk1>
      <a:lt1>
        <a:srgbClr val="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